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0" r:id="rId1"/>
  </p:sldMasterIdLst>
  <p:notesMasterIdLst>
    <p:notesMasterId r:id="rId70"/>
  </p:notesMasterIdLst>
  <p:sldIdLst>
    <p:sldId id="256" r:id="rId2"/>
    <p:sldId id="395" r:id="rId3"/>
    <p:sldId id="545" r:id="rId4"/>
    <p:sldId id="551" r:id="rId5"/>
    <p:sldId id="433" r:id="rId6"/>
    <p:sldId id="435" r:id="rId7"/>
    <p:sldId id="437" r:id="rId8"/>
    <p:sldId id="586" r:id="rId9"/>
    <p:sldId id="441" r:id="rId10"/>
    <p:sldId id="443" r:id="rId11"/>
    <p:sldId id="445" r:id="rId12"/>
    <p:sldId id="447" r:id="rId13"/>
    <p:sldId id="590" r:id="rId14"/>
    <p:sldId id="592" r:id="rId15"/>
    <p:sldId id="471" r:id="rId16"/>
    <p:sldId id="554" r:id="rId17"/>
    <p:sldId id="556" r:id="rId18"/>
    <p:sldId id="558" r:id="rId19"/>
    <p:sldId id="560" r:id="rId20"/>
    <p:sldId id="562" r:id="rId21"/>
    <p:sldId id="564" r:id="rId22"/>
    <p:sldId id="566" r:id="rId23"/>
    <p:sldId id="568" r:id="rId24"/>
    <p:sldId id="596" r:id="rId25"/>
    <p:sldId id="598" r:id="rId26"/>
    <p:sldId id="463" r:id="rId27"/>
    <p:sldId id="475" r:id="rId28"/>
    <p:sldId id="467" r:id="rId29"/>
    <p:sldId id="469" r:id="rId30"/>
    <p:sldId id="479" r:id="rId31"/>
    <p:sldId id="602" r:id="rId32"/>
    <p:sldId id="481" r:id="rId33"/>
    <p:sldId id="482" r:id="rId34"/>
    <p:sldId id="483" r:id="rId35"/>
    <p:sldId id="484" r:id="rId36"/>
    <p:sldId id="486" r:id="rId37"/>
    <p:sldId id="488" r:id="rId38"/>
    <p:sldId id="490" r:id="rId39"/>
    <p:sldId id="492" r:id="rId40"/>
    <p:sldId id="494" r:id="rId41"/>
    <p:sldId id="497" r:id="rId42"/>
    <p:sldId id="501" r:id="rId43"/>
    <p:sldId id="627" r:id="rId44"/>
    <p:sldId id="628" r:id="rId45"/>
    <p:sldId id="629" r:id="rId46"/>
    <p:sldId id="630" r:id="rId47"/>
    <p:sldId id="631" r:id="rId48"/>
    <p:sldId id="511" r:id="rId49"/>
    <p:sldId id="517" r:id="rId50"/>
    <p:sldId id="541" r:id="rId51"/>
    <p:sldId id="604" r:id="rId52"/>
    <p:sldId id="606" r:id="rId53"/>
    <p:sldId id="608" r:id="rId54"/>
    <p:sldId id="610" r:id="rId55"/>
    <p:sldId id="612" r:id="rId56"/>
    <p:sldId id="614" r:id="rId57"/>
    <p:sldId id="616" r:id="rId58"/>
    <p:sldId id="624" r:id="rId59"/>
    <p:sldId id="626" r:id="rId60"/>
    <p:sldId id="547" r:id="rId61"/>
    <p:sldId id="620" r:id="rId62"/>
    <p:sldId id="622" r:id="rId63"/>
    <p:sldId id="420" r:id="rId64"/>
    <p:sldId id="422" r:id="rId65"/>
    <p:sldId id="426" r:id="rId66"/>
    <p:sldId id="428" r:id="rId67"/>
    <p:sldId id="430" r:id="rId68"/>
    <p:sldId id="432" r:id="rId69"/>
  </p:sldIdLst>
  <p:sldSz cx="9144000" cy="6858000" type="screen4x3"/>
  <p:notesSz cx="6858000" cy="9144000"/>
  <p:custDataLst>
    <p:tags r:id="rId71"/>
  </p:custDataLst>
  <p:defaultTextStyle>
    <a:defPPr>
      <a:defRPr lang="en-US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Arial" pitchFamily="34" charset="0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Arial" pitchFamily="34" charset="0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Arial" pitchFamily="34" charset="0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Arial" pitchFamily="34" charset="0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Arial" pitchFamily="34" charset="0"/>
      </a:defRPr>
    </a:lvl5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/>
                <a:cs typeface="Arial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12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/>
                <a:cs typeface="Arial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42E7A65-BD22-4501-BA11-1CD6BAB71477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sr-Latn-C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12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12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sr-Latn-C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/>
                <a:cs typeface="Arial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2276473-F5FF-47A7-8EC1-BAFAC4E724A3}" type="slidenum">
              <a:rPr kumimoji="0" lang="sr-Latn-C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sr-Latn-C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449262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12291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3473857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40963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1051610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43011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1276702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46083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28650228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48131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3783879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52227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22147732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57347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5071264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59395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15509491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61443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906855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63491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9232644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65539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3453592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14339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20787403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68611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2830276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75779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42243994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77827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30919742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79875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26752388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92163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27613305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94211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123792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17411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2703353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19459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2950179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21507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2155560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23555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1660705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25603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620843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28675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22037815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/>
          <p:cNvSpPr/>
          <p:nvPr/>
        </p:nvSpPr>
        <p:spPr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prstClr val="black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38915" name="Rectangle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4813" cy="4114800"/>
          </a:xfrm>
          <a:noFill/>
          <a:ln w="9525">
            <a:noFill/>
            <a:round/>
          </a:ln>
        </p:spPr>
        <p:txBody>
          <a:bodyPr vert="horz" wrap="none" lIns="91440" tIns="45720" rIns="91440" bIns="4572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2022676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50" name="Straight Connector 6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noFill/>
          <a:ln>
            <a:solidFill>
              <a:srgbClr val="E8E7E9"/>
            </a:solidFill>
            <a:miter lim="800000"/>
          </a:ln>
          <a:effectLst>
            <a:outerShdw blurRad="31750" algn="tl">
              <a:srgbClr val="000000">
                <a:alpha val="54999"/>
              </a:srgbClr>
            </a:outerShdw>
          </a:effectLst>
        </p:spPr>
      </p:cxnSp>
      <p:cxnSp>
        <p:nvCxnSpPr>
          <p:cNvPr id="2051" name="Straight Connector 7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noFill/>
          <a:ln>
            <a:solidFill>
              <a:srgbClr val="E8E7E9"/>
            </a:solidFill>
            <a:miter lim="800000"/>
          </a:ln>
          <a:effectLst>
            <a:outerShdw blurRad="31750" algn="tl">
              <a:srgbClr val="000000">
                <a:alpha val="54999"/>
              </a:srgbClr>
            </a:outerShdw>
          </a:effectLst>
        </p:spPr>
      </p:cxnSp>
      <p:sp>
        <p:nvSpPr>
          <p:cNvPr id="2052" name="Oval 8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5" name="Date Placeholder 14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3FD86D4-0A97-4EBE-9ADA-1EB08620F6A3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769ECDA-8907-49CF-BC40-7874479B074B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  <p:sp>
        <p:nvSpPr>
          <p:cNvPr id="2057" name="Footer Placeholder 16"/>
          <p:cNvSpPr>
            <a:spLocks noGrp="1"/>
          </p:cNvSpPr>
          <p:nvPr>
            <p:ph type="ftr" sz="quarter" idx="12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0460C06-CFC9-47F5-87A1-CB4F28F347AF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600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80441B6-9758-418F-B7CF-E052E4C93943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0460C06-CFC9-47F5-87A1-CB4F28F347AF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600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80441B6-9758-418F-B7CF-E052E4C93943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2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0460C06-CFC9-47F5-87A1-CB4F28F347AF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600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80441B6-9758-418F-B7CF-E052E4C93943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4" name="Straight Connector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>
            <a:solidFill>
              <a:srgbClr val="E9E9E8"/>
            </a:solidFill>
            <a:miter lim="800000"/>
          </a:ln>
          <a:effectLst>
            <a:outerShdw blurRad="31750" algn="tl">
              <a:srgbClr val="000000">
                <a:alpha val="54999"/>
              </a:srgbClr>
            </a:outerShdw>
          </a:effec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0DD7F29-0C88-473B-A1EB-EE0CED64B9EA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935D900-8820-4293-BCCA-E1C5B3DC42A6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Date Placeholder 2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0460C06-CFC9-47F5-87A1-CB4F28F347AF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600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80441B6-9758-418F-B7CF-E052E4C93943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98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>
            <a:solidFill>
              <a:srgbClr val="E8E7E9"/>
            </a:solidFill>
            <a:miter lim="800000"/>
          </a:ln>
          <a:effectLst>
            <a:outerShdw blurRad="34925" algn="tl">
              <a:srgbClr val="000000">
                <a:alpha val="54999"/>
              </a:srgbClr>
            </a:outerShdw>
          </a:effectLst>
        </p:spPr>
      </p:cxnSp>
      <p:cxnSp>
        <p:nvCxnSpPr>
          <p:cNvPr id="4099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>
            <a:solidFill>
              <a:srgbClr val="E8E7E9"/>
            </a:solidFill>
            <a:miter lim="800000"/>
          </a:ln>
          <a:effectLst>
            <a:outerShdw blurRad="34925" algn="tl">
              <a:srgbClr val="000000">
                <a:alpha val="54999"/>
              </a:srgbClr>
            </a:outerShdw>
          </a:effectLst>
        </p:spPr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ct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ct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02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1B7D74-D72D-4712-A7EF-9D2CEEF3F6A6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  <p:sp>
        <p:nvSpPr>
          <p:cNvPr id="410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4" name="Date Placeholder 6"/>
          <p:cNvSpPr>
            <a:spLocks noGrp="1"/>
          </p:cNvSpPr>
          <p:nvPr>
            <p:ph type="dt" sz="half" idx="1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8D8932D-7211-4EAE-ADD9-E995B0A39DF9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0460C06-CFC9-47F5-87A1-CB4F28F347AF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600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80441B6-9758-418F-B7CF-E052E4C93943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0460C06-CFC9-47F5-87A1-CB4F28F347AF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600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80441B6-9758-418F-B7CF-E052E4C93943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2" name="Date Placeholder 2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0460C06-CFC9-47F5-87A1-CB4F28F347AF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600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80441B6-9758-418F-B7CF-E052E4C93943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icon to add picture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0460C06-CFC9-47F5-87A1-CB4F28F347AF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600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80441B6-9758-418F-B7CF-E052E4C93943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7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0460C06-CFC9-47F5-87A1-CB4F28F347AF}" type="hfDateTime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8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9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600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80441B6-9758-418F-B7CF-E052E4C93943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Arial" pitchFamily="34" charset="0"/>
            </a:endParaRPr>
          </a:p>
        </p:txBody>
      </p:sp>
      <p:sp>
        <p:nvSpPr>
          <p:cNvPr id="1030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3" r:id="rId3"/>
    <p:sldLayoutId id="2147483994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ransition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lang="en-US" sz="4200" b="0" i="0" u="none" kern="1200" spc="-100" baseline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Constantia" pitchFamily="18" charset="0"/>
          <a:ea typeface="+mj-ea"/>
          <a:cs typeface="+mj-cs"/>
        </a:defRPr>
      </a:lvl1pPr>
    </p:titleStyle>
    <p:bodyStyle>
      <a:lvl1pPr marL="273050" indent="-273050" algn="l" defTabSz="9144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39763" indent="-273050" algn="l" defTabSz="914400" rtl="0" eaLnBrk="0" fontAlgn="base" hangingPunct="0">
        <a:lnSpc>
          <a:spcPct val="100000"/>
        </a:lnSpc>
        <a:spcBef>
          <a:spcPts val="300"/>
        </a:spcBef>
        <a:spcAft>
          <a:spcPct val="0"/>
        </a:spcAft>
        <a:buClr>
          <a:srgbClr val="CE116B"/>
        </a:buClr>
        <a:buSzPct val="85000"/>
        <a:buFont typeface="Wingdings 2" pitchFamily="18" charset="2"/>
        <a:buChar char=""/>
        <a:defRPr kumimoji="0" sz="2400" b="0" i="0" u="none" kern="1200" baseline="0">
          <a:solidFill>
            <a:schemeClr val="tx2"/>
          </a:solidFill>
          <a:effectLst/>
          <a:latin typeface="+mn-lt"/>
          <a:ea typeface="+mn-ea"/>
          <a:cs typeface="+mn-cs"/>
        </a:defRPr>
      </a:lvl2pPr>
      <a:lvl3pPr marL="1004888" indent="-228600" algn="l" defTabSz="914400" rtl="0" eaLnBrk="0" fontAlgn="base" hangingPunct="0">
        <a:lnSpc>
          <a:spcPct val="100000"/>
        </a:lnSpc>
        <a:spcBef>
          <a:spcPts val="300"/>
        </a:spcBef>
        <a:spcAft>
          <a:spcPct val="0"/>
        </a:spcAft>
        <a:buClr>
          <a:srgbClr val="AC0C58"/>
        </a:buClr>
        <a:buSzPct val="85000"/>
        <a:buFont typeface="Wingdings 2" pitchFamily="18" charset="2"/>
        <a:buChar char=""/>
        <a:defRPr kumimoji="0" sz="21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79525" indent="-228600" algn="l" defTabSz="914400" rtl="0" eaLnBrk="0" fontAlgn="base" hangingPunct="0">
        <a:lnSpc>
          <a:spcPct val="100000"/>
        </a:lnSpc>
        <a:spcBef>
          <a:spcPts val="300"/>
        </a:spcBef>
        <a:spcAft>
          <a:spcPct val="0"/>
        </a:spcAft>
        <a:buClr>
          <a:srgbClr val="CE116B"/>
        </a:buClr>
        <a:buSzPct val="85000"/>
        <a:buFont typeface="Wingdings 2" pitchFamily="18" charset="2"/>
        <a:buChar char=""/>
        <a:defRPr kumimoji="0" sz="19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54163" indent="-228600" algn="l" defTabSz="914400" rtl="0" eaLnBrk="0" fontAlgn="base" hangingPunct="0">
        <a:lnSpc>
          <a:spcPct val="100000"/>
        </a:lnSpc>
        <a:spcBef>
          <a:spcPts val="338"/>
        </a:spcBef>
        <a:spcAft>
          <a:spcPct val="0"/>
        </a:spcAft>
        <a:buClr>
          <a:srgbClr val="CE116B"/>
        </a:buClr>
        <a:buSzPct val="85000"/>
        <a:buFont typeface="Wingdings 2" pitchFamily="18" charset="2"/>
        <a:buChar char=""/>
        <a:defRPr kumimoji="0" sz="1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8305800" cy="1143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/>
              <a:buNone/>
              <a:defRPr/>
            </a:pPr>
            <a:endParaRPr kumimoji="0" lang="sr-Cyrl-RS" sz="2200" b="0" i="0" u="none" strike="noStrike" kern="1200" cap="none" spc="10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/>
              <a:buNone/>
              <a:defRPr/>
            </a:pPr>
            <a:r>
              <a:rPr kumimoji="0" lang="sr-Cyrl-RS" sz="2200" b="0" i="0" u="none" strike="noStrike" kern="1200" cap="none" spc="10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 pitchFamily="18" charset="0"/>
                <a:ea typeface="+mn-ea"/>
                <a:cs typeface="+mn-cs"/>
              </a:rPr>
              <a:t>Доц</a:t>
            </a:r>
            <a:r>
              <a:rPr kumimoji="0" lang="sr-Latn-RS" sz="2200" b="0" i="0" u="none" strike="noStrike" kern="1200" cap="none" spc="10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 pitchFamily="18" charset="0"/>
                <a:ea typeface="+mn-ea"/>
                <a:cs typeface="+mn-cs"/>
              </a:rPr>
              <a:t>. </a:t>
            </a:r>
            <a:r>
              <a:rPr kumimoji="0" lang="sr-Cyrl-RS" sz="2200" b="0" i="0" u="none" strike="noStrike" kern="1200" cap="none" spc="10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 pitchFamily="18" charset="0"/>
                <a:ea typeface="+mn-ea"/>
                <a:cs typeface="+mn-cs"/>
              </a:rPr>
              <a:t>др</a:t>
            </a:r>
            <a:r>
              <a:rPr kumimoji="0" lang="sr-Latn-RS" sz="2200" b="0" i="0" u="none" strike="noStrike" kern="1200" cap="none" spc="10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 pitchFamily="18" charset="0"/>
                <a:ea typeface="+mn-ea"/>
                <a:cs typeface="+mn-cs"/>
              </a:rPr>
              <a:t> </a:t>
            </a:r>
            <a:r>
              <a:rPr kumimoji="0" lang="sr-Cyrl-RS" sz="2200" b="0" i="0" u="none" strike="noStrike" kern="1200" cap="none" spc="10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 pitchFamily="18" charset="0"/>
                <a:ea typeface="+mn-ea"/>
                <a:cs typeface="+mn-cs"/>
              </a:rPr>
              <a:t>Војислав Ћупурдија</a:t>
            </a:r>
            <a:endParaRPr kumimoji="0" lang="sr-Latn-CS" sz="2200" b="0" i="0" u="none" strike="noStrike" kern="1200" cap="none" spc="10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7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8305800" cy="2909668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28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RS" sz="28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28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Здравствена нега старих лица, физиолошке, функционалне и психосоцијалне промене у старости</a:t>
            </a:r>
            <a:r>
              <a:rPr kumimoji="0" lang="sr-Latn-RS" sz="28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RS" sz="28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28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Најчешћи зравствени проблеми старих</a:t>
            </a:r>
            <a:r>
              <a:rPr kumimoji="0" lang="sr-Latn-RS" sz="28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RS" sz="28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Latn-RS" sz="28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RS" sz="28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28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Однос према старима и друштвена брига</a:t>
            </a:r>
            <a:endParaRPr kumimoji="0" lang="sr-Latn-CS" sz="2800" b="1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382000" cy="1312863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36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Научно-академско дефинисање старости</a:t>
            </a:r>
            <a:r>
              <a:rPr kumimoji="0" lang="hr-HR" sz="36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sr-Latn-CS" sz="36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91000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се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врши на основу објективно мерљивих показатеља стања и функција организма, најчешће физиолошких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Медицинска истраживања су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показала да већина особа старијих од 65 година има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од 1 до 5 хроничних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обољења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 овом критеријуму,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старом особом би се могле назвати све особе које имају 2 или више хроничних обољења</a:t>
            </a:r>
            <a:endParaRPr kumimoji="0" lang="sr-Latn-CS" sz="24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8436" name="Rectangle 3"/>
          <p:cNvSpPr/>
          <p:nvPr/>
        </p:nvSpPr>
        <p:spPr>
          <a:xfrm>
            <a:off x="533400" y="4343400"/>
            <a:ext cx="8077200" cy="121920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382000" cy="1312863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32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Дефинисање старости преко социјалних параметара </a:t>
            </a:r>
            <a:r>
              <a:rPr kumimoji="0" lang="hr-HR" sz="32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hr-HR" sz="32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sr-Latn-CS" sz="32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8862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се </a:t>
            </a: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базира на тумачењу личности, промене социјалне улоге и социјалних односа појединца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Тако се старом особом може сматрати </a:t>
            </a: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она којој је битно смањена функција адаптације на промене у окружењу или особа чија деца су напустила њихов дом као своју примарну породицу, осамосталила се и засновала своју сопствену породицу</a:t>
            </a:r>
            <a:endParaRPr kumimoji="0" lang="sr-Latn-CS" sz="26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Геронтологија</a:t>
            </a:r>
            <a:endParaRPr kumimoji="0" lang="en-U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910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Georgia" pitchFamily="16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Наука која се бави: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старењем као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процесом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старости као стањем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старим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лицима као носиоцима тог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стања и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свим врстама значаја ових феномена за појединце, породицу и друштво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Georgia" pitchFamily="16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Georgia" pitchFamily="16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Геријатрија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је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грана медицине која се бави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болестима старости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и старих људи и њиховим лечењем</a:t>
            </a:r>
            <a:endParaRPr kumimoji="0" lang="sr-Latn-C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533400" y="914400"/>
            <a:ext cx="7696200" cy="45720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  <a:round/>
          </a:ln>
          <a:effectLst/>
        </p:spPr>
        <p:txBody>
          <a:bodyPr lIns="90000" tIns="46800" rIns="90000" bIns="46800"/>
          <a:lstStyle/>
          <a:p>
            <a:pPr marL="339725" marR="0" lvl="0" indent="-339725" algn="l" defTabSz="914400" rtl="0" eaLnBrk="1" fontAlgn="base" latinLnBrk="0" hangingPunct="1">
              <a:lnSpc>
                <a:spcPct val="8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У савременој геронтологији постоји и подела старења у односу на његову динамику</a:t>
            </a:r>
          </a:p>
          <a:p>
            <a:pPr marL="339725" marR="0" lvl="0" indent="-339725" algn="l" defTabSz="914400" rtl="0" eaLnBrk="1" fontAlgn="base" latinLnBrk="0" hangingPunct="1">
              <a:lnSpc>
                <a:spcPct val="8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339725" marR="0" lvl="0" indent="-339725" algn="l" defTabSz="914400" rtl="0" eaLnBrk="1" fontAlgn="base" latinLnBrk="0" hangingPunct="1">
              <a:lnSpc>
                <a:spcPct val="8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Тако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физиолошко старење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, које се још назива и „нормално“ или „успешно“ старење означава процес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хармоничног успоравања органа, ткива и ћелија организма и њихових функција</a:t>
            </a:r>
          </a:p>
          <a:p>
            <a:pPr marL="339725" marR="0" lvl="0" indent="-339725" algn="l" defTabSz="914400" rtl="0" eaLnBrk="1" fontAlgn="base" latinLnBrk="0" hangingPunct="1">
              <a:lnSpc>
                <a:spcPct val="8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339725" marR="0" lvl="0" indent="-339725" algn="l" defTabSz="914400" rtl="0" eaLnBrk="1" fontAlgn="base" latinLnBrk="0" hangingPunct="1">
              <a:lnSpc>
                <a:spcPct val="8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Са друге стране,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патолошко старење је дисхармоничан процес убрзаног пропадања организма који може да се појави у различитим животним добима и везан је за појаву неке болести или оштећења организма која доводе до превремене старости и смрти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09600"/>
            <a:ext cx="7848600" cy="51816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endParaRPr kumimoji="0" lang="ru-RU" sz="26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Најважније </a:t>
            </a: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је разликовати здраво старење од појаве болесног и патолошког старења!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Број становника старијих од 65 година непрекидно и убрзано расте, првенствено у економски развијеним земљама, али је та тенденција присутна и у земљама у развоју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endParaRPr kumimoji="0" lang="ru-RU" sz="26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kumimoji="0" lang="ru-RU" sz="3600" b="1" i="1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Болест и </a:t>
            </a:r>
            <a:r>
              <a:rPr kumimoji="0" lang="ru-RU" sz="3600" b="1" i="1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старост нису синоними!</a:t>
            </a:r>
            <a:endParaRPr kumimoji="0" lang="hr-HR" sz="3600" b="1" i="1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Verdana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Карактеристике старости и старења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30480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,BoldItalic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Latn-CS" sz="2400" b="1" i="1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,BoldItalic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Промене на телесном </a:t>
            </a: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плану</a:t>
            </a: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,BoldItalic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400" b="1" i="1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,BoldItalic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Промене на психичком плану</a:t>
            </a: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,BoldItalic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400" b="1" i="1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,BoldItalic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Промене </a:t>
            </a:r>
            <a:r>
              <a:rPr kumimoji="0" lang="ru-RU" sz="24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на социјалном плану</a:t>
            </a:r>
            <a:endParaRPr kumimoji="0" lang="sr-Latn-CS" sz="2400" b="1" i="1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2743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/>
            </a:pPr>
            <a:endParaRPr kumimoji="0" lang="hr-HR" sz="4000" b="1" i="1" u="none" strike="noStrike" kern="1200" cap="none" spc="0" normalizeH="0" baseline="0" noProof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/>
            </a:pPr>
            <a:endParaRPr kumimoji="0" lang="hr-HR" sz="4000" b="1" i="1" u="sng" strike="noStrike" kern="1200" cap="none" spc="0" normalizeH="0" baseline="0" noProof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/>
            </a:pPr>
            <a:endParaRPr kumimoji="0" lang="hr-HR" sz="4000" b="1" i="1" u="sng" strike="noStrike" kern="1200" cap="none" spc="0" normalizeH="0" baseline="0" noProof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/>
            </a:pPr>
            <a:endParaRPr kumimoji="0" lang="hr-HR" sz="4000" b="1" i="1" u="sng" strike="noStrike" kern="1200" cap="none" spc="0" normalizeH="0" baseline="0" noProof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/>
            </a:pPr>
            <a:endParaRPr kumimoji="0" lang="hr-HR" sz="4000" b="1" i="1" u="sng" strike="noStrike" kern="1200" cap="none" spc="0" normalizeH="0" baseline="0" noProof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/>
            </a:pPr>
            <a:r>
              <a:rPr kumimoji="0" lang="sr-Cyrl-RS" sz="4000" b="1" i="1" u="sng" strike="noStrike" kern="1200" cap="none" spc="0" normalizeH="0" baseline="0" noProof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 pitchFamily="18" charset="0"/>
                <a:ea typeface="+mn-ea"/>
                <a:cs typeface="+mn-cs"/>
              </a:rPr>
              <a:t>Промене на телесном плану</a:t>
            </a: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9699" name="Rectangle 2"/>
          <p:cNvSpPr/>
          <p:nvPr/>
        </p:nvSpPr>
        <p:spPr>
          <a:xfrm>
            <a:off x="533400" y="1676400"/>
            <a:ext cx="8382000" cy="2133600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sr-Cyrl-RS" sz="2800" b="0" i="0" u="none" strike="noStrike" kern="1200" cap="none" spc="0" normalizeH="0" baseline="0" noProof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Промене у органима и органским системима током нормалног (физиолошког) старења</a:t>
            </a:r>
            <a:endParaRPr kumimoji="0" lang="sr-Latn-RS" sz="2800" b="0" i="0" u="none" strike="noStrike" kern="1200" cap="none" spc="0" normalizeH="0" baseline="0" noProof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9700" name="Down Arrow 3"/>
          <p:cNvSpPr/>
          <p:nvPr/>
        </p:nvSpPr>
        <p:spPr>
          <a:xfrm>
            <a:off x="4191000" y="4038600"/>
            <a:ext cx="484188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Вид, слух, мирис, укус</a:t>
            </a:r>
            <a:r>
              <a:rPr kumimoji="0" lang="en-US" sz="4000" b="1" i="1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000" b="1" i="1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000" b="1" i="1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0" y="1295400"/>
            <a:ext cx="9144000" cy="5562600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Прво чуло на које утиче старење је чуло </a:t>
            </a:r>
            <a:r>
              <a:rPr lang="sr-Cyrl-RS" altLang="en-US" sz="2400" b="1">
                <a:solidFill>
                  <a:srgbClr val="FFFF66"/>
                </a:solidFill>
                <a:latin typeface="Calibri" pitchFamily="34" charset="0"/>
              </a:rPr>
              <a:t>вида</a:t>
            </a:r>
            <a:r>
              <a:rPr sz="2400" b="1">
                <a:solidFill>
                  <a:srgbClr val="FFFFFF"/>
                </a:solidFill>
                <a:latin typeface="Calibri" pitchFamily="34" charset="0"/>
              </a:rPr>
              <a:t>.</a:t>
            </a:r>
            <a:r>
              <a:rPr sz="240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Пред очима се могу појавити мрље и потребно је више времена да се старији људи прилагоде променама светлости. Видно поље се смањује, а оштрина вида слаби. </a:t>
            </a:r>
            <a:endParaRPr lang="hr-HR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/>
            <a:endParaRPr lang="hr-HR" altLang="en-US" sz="2400">
              <a:latin typeface="Calibri" pitchFamily="34" charset="0"/>
            </a:endParaRPr>
          </a:p>
          <a:p>
            <a:pPr lvl="0"/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Чуло </a:t>
            </a:r>
            <a:r>
              <a:rPr lang="sr-Cyrl-RS" altLang="en-US" sz="2400" b="1">
                <a:solidFill>
                  <a:srgbClr val="FFFF66"/>
                </a:solidFill>
                <a:latin typeface="Calibri" pitchFamily="34" charset="0"/>
              </a:rPr>
              <a:t>слуха</a:t>
            </a:r>
            <a:r>
              <a:rPr sz="2400">
                <a:latin typeface="Calibri" pitchFamily="34" charset="0"/>
              </a:rPr>
              <a:t> </a:t>
            </a: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слаби, посебно за више фреквенције. Губитак слуха је изразитији код старијих мушкараца неко код жена. </a:t>
            </a:r>
            <a:endParaRPr lang="hr-HR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buFont typeface="Wingdings" pitchFamily="2" charset="2"/>
              <a:buNone/>
            </a:pPr>
            <a:endParaRPr lang="hr-HR" altLang="en-US" sz="2400">
              <a:latin typeface="Calibri" pitchFamily="34" charset="0"/>
            </a:endParaRPr>
          </a:p>
          <a:p>
            <a:pPr lvl="0"/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Чула</a:t>
            </a:r>
            <a:r>
              <a:rPr sz="2400">
                <a:latin typeface="Calibri" pitchFamily="34" charset="0"/>
              </a:rPr>
              <a:t> </a:t>
            </a:r>
            <a:r>
              <a:rPr lang="sr-Cyrl-RS" altLang="en-US" sz="2400" b="1">
                <a:solidFill>
                  <a:srgbClr val="FFFF66"/>
                </a:solidFill>
                <a:latin typeface="Calibri" pitchFamily="34" charset="0"/>
              </a:rPr>
              <a:t>мириса</a:t>
            </a:r>
            <a:r>
              <a:rPr sz="2400">
                <a:latin typeface="Calibri" pitchFamily="34" charset="0"/>
              </a:rPr>
              <a:t> </a:t>
            </a: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и </a:t>
            </a:r>
            <a:r>
              <a:rPr lang="sr-Cyrl-RS" altLang="en-US" sz="2400" b="1">
                <a:solidFill>
                  <a:srgbClr val="FFFF66"/>
                </a:solidFill>
                <a:latin typeface="Calibri" pitchFamily="34" charset="0"/>
              </a:rPr>
              <a:t>укуса</a:t>
            </a:r>
            <a:r>
              <a:rPr sz="2400">
                <a:latin typeface="Calibri" pitchFamily="34" charset="0"/>
              </a:rPr>
              <a:t> </a:t>
            </a: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такође слабе у старости, о чему треба посебно водити рачуна приликом припреме хране.</a:t>
            </a:r>
          </a:p>
        </p:txBody>
      </p:sp>
      <p:sp>
        <p:nvSpPr>
          <p:cNvPr id="30724" name="Rectangle 3"/>
          <p:cNvSpPr/>
          <p:nvPr/>
        </p:nvSpPr>
        <p:spPr>
          <a:xfrm>
            <a:off x="228600" y="1219200"/>
            <a:ext cx="8763000" cy="464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Мишићи</a:t>
            </a:r>
            <a:endParaRPr kumimoji="0" lang="en-US" sz="4000" b="1" i="1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0" y="1752600"/>
            <a:ext cx="9144000" cy="4373563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Мишићна маса се смањује готово за трећину, посебно у средњој и дубокој старости </a:t>
            </a:r>
          </a:p>
          <a:p>
            <a:pPr lvl="0">
              <a:lnSpc>
                <a:spcPct val="90000"/>
              </a:lnSpc>
            </a:pPr>
            <a:endParaRPr lang="ru-RU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У мишићним ћелијама расте количина везивнога ткива, а опада број и величина мишићних влакана</a:t>
            </a:r>
          </a:p>
          <a:p>
            <a:pPr lvl="0">
              <a:lnSpc>
                <a:spcPct val="90000"/>
              </a:lnSpc>
            </a:pPr>
            <a:endParaRPr lang="ru-RU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Ово је последица недовољног коришћења мишића, телесне неактивности, неправилне исхране и слабе циркулације, а не самог старења</a:t>
            </a:r>
          </a:p>
        </p:txBody>
      </p:sp>
      <p:sp>
        <p:nvSpPr>
          <p:cNvPr id="31748" name="Rectangle 3"/>
          <p:cNvSpPr/>
          <p:nvPr/>
        </p:nvSpPr>
        <p:spPr>
          <a:xfrm>
            <a:off x="304800" y="1600200"/>
            <a:ext cx="8686800" cy="373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Кости</a:t>
            </a:r>
            <a:endParaRPr kumimoji="0" lang="en-US" sz="4000" b="1" i="1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0" y="1219200"/>
            <a:ext cx="9144000" cy="4525963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sr-Latn-RS" altLang="en-US" sz="2400">
              <a:solidFill>
                <a:srgbClr val="FFFFFF"/>
              </a:solidFill>
              <a:latin typeface="Arial" pitchFamily="34" charset="0"/>
            </a:endParaRPr>
          </a:p>
          <a:p>
            <a:pPr lvl="0"/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у старости кости обично губе калцијум, постају тање и крхкије, а то повећава опасност од повреда и озлеђивања и смањује способност брзог опоравка</a:t>
            </a:r>
          </a:p>
        </p:txBody>
      </p:sp>
      <p:sp>
        <p:nvSpPr>
          <p:cNvPr id="32772" name="AutoShape 9" descr="rengen-kuk"/>
          <p:cNvSpPr>
            <a:spLocks noChangeAspect="1"/>
          </p:cNvSpPr>
          <p:nvPr/>
        </p:nvSpPr>
        <p:spPr>
          <a:xfrm>
            <a:off x="2667000" y="2000250"/>
            <a:ext cx="3810000" cy="2857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32773" name="AutoShape 11" descr="rengen-kuk"/>
          <p:cNvSpPr>
            <a:spLocks noChangeAspect="1"/>
          </p:cNvSpPr>
          <p:nvPr/>
        </p:nvSpPr>
        <p:spPr>
          <a:xfrm>
            <a:off x="2667000" y="2000250"/>
            <a:ext cx="3810000" cy="2857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32774" name="AutoShape 13" descr="rengen-kuk"/>
          <p:cNvSpPr>
            <a:spLocks noChangeAspect="1"/>
          </p:cNvSpPr>
          <p:nvPr/>
        </p:nvSpPr>
        <p:spPr>
          <a:xfrm>
            <a:off x="476250" y="46038"/>
            <a:ext cx="3810000" cy="2857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32775" name="AutoShape 15" descr="rengen-kuk"/>
          <p:cNvSpPr>
            <a:spLocks noChangeAspect="1"/>
          </p:cNvSpPr>
          <p:nvPr/>
        </p:nvSpPr>
        <p:spPr>
          <a:xfrm>
            <a:off x="2667000" y="2000250"/>
            <a:ext cx="3810000" cy="2857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32776" name="AutoShape 17" descr="rengen-kuk"/>
          <p:cNvSpPr>
            <a:spLocks noChangeAspect="1"/>
          </p:cNvSpPr>
          <p:nvPr/>
        </p:nvSpPr>
        <p:spPr>
          <a:xfrm>
            <a:off x="2667000" y="2000250"/>
            <a:ext cx="3810000" cy="2857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32777" name="AutoShape 19" descr="rengen-kuk"/>
          <p:cNvSpPr>
            <a:spLocks noChangeAspect="1"/>
          </p:cNvSpPr>
          <p:nvPr/>
        </p:nvSpPr>
        <p:spPr>
          <a:xfrm>
            <a:off x="2667000" y="2000250"/>
            <a:ext cx="3810000" cy="2857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32778" name="AutoShape 21" descr="rengen-kuk"/>
          <p:cNvSpPr>
            <a:spLocks noChangeAspect="1"/>
          </p:cNvSpPr>
          <p:nvPr/>
        </p:nvSpPr>
        <p:spPr>
          <a:xfrm>
            <a:off x="476250" y="46038"/>
            <a:ext cx="3810000" cy="2857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sp>
        <p:nvSpPr>
          <p:cNvPr id="32779" name="AutoShape 23" descr="rengen-kuk"/>
          <p:cNvSpPr>
            <a:spLocks noChangeAspect="1"/>
          </p:cNvSpPr>
          <p:nvPr/>
        </p:nvSpPr>
        <p:spPr>
          <a:xfrm>
            <a:off x="476250" y="46038"/>
            <a:ext cx="3810000" cy="2857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en-US" sz="1800">
              <a:latin typeface="Arial" pitchFamily="34" charset="0"/>
              <a:ea typeface="Arial" pitchFamily="34" charset="0"/>
            </a:endParaRPr>
          </a:p>
        </p:txBody>
      </p:sp>
      <p:pic>
        <p:nvPicPr>
          <p:cNvPr id="32780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4191000"/>
            <a:ext cx="2819400" cy="24384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2781" name="Rectangle 12"/>
          <p:cNvSpPr/>
          <p:nvPr/>
        </p:nvSpPr>
        <p:spPr>
          <a:xfrm>
            <a:off x="228600" y="1447800"/>
            <a:ext cx="86868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Старење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Rectangle 3"/>
          <p:cNvSpPr/>
          <p:nvPr/>
        </p:nvSpPr>
        <p:spPr>
          <a:xfrm>
            <a:off x="609600" y="2057400"/>
            <a:ext cx="8001000" cy="3657600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Старење - сложен процес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Последица споријег и слабијег обнављања ћелија и ткива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Прогресиван и иреверзибилан процес – мењање структура и функција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Смањена адаптабилност према околини и већи ризик смрти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Трајан процес који је под утицајем наследних фактора и фактора околине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7172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925" y="-42862"/>
            <a:ext cx="2362200" cy="210026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Дисање</a:t>
            </a:r>
            <a:endParaRPr kumimoji="0" lang="en-US" sz="4000" b="1" i="1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0" y="1295400"/>
            <a:ext cx="9144000" cy="5562600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Узрок тежег удисања и издисања ваздуха је смањена апсорпцијска површина плућа и смањење њихове еластичности</a:t>
            </a:r>
          </a:p>
          <a:p>
            <a:pPr lvl="0">
              <a:lnSpc>
                <a:spcPct val="90000"/>
              </a:lnSpc>
            </a:pPr>
            <a:endParaRPr lang="sr-Cyrl-RS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Слабљење дисајних функција се одражава на остале делове тела, јер свака ћелија зависи од снабдевања кисеоником и од уклањања угљен диоксида</a:t>
            </a:r>
          </a:p>
          <a:p>
            <a:pPr lvl="0">
              <a:lnSpc>
                <a:spcPct val="90000"/>
              </a:lnSpc>
            </a:pPr>
            <a:endParaRPr lang="sr-Cyrl-RS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Плућа постају мање еластична, стернокостални зглобови постају нееластични и тиме се смањује ширење грудног коша </a:t>
            </a:r>
          </a:p>
          <a:p>
            <a:pPr lvl="0">
              <a:lnSpc>
                <a:spcPct val="90000"/>
              </a:lnSpc>
            </a:pPr>
            <a:endParaRPr lang="sr-Cyrl-RS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Због тога је јако важно да старији људи што више вежбају правилно дисање и да бораве што више на свежем ваздуху и у околини богатој зеленилом</a:t>
            </a:r>
          </a:p>
        </p:txBody>
      </p:sp>
      <p:sp>
        <p:nvSpPr>
          <p:cNvPr id="33796" name="Rectangle 3"/>
          <p:cNvSpPr/>
          <p:nvPr/>
        </p:nvSpPr>
        <p:spPr>
          <a:xfrm>
            <a:off x="190500" y="1371600"/>
            <a:ext cx="8763000" cy="472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Кардиоваскуларни систем</a:t>
            </a:r>
            <a:endParaRPr kumimoji="0" lang="en-US" sz="4000" b="1" i="1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0" y="1143000"/>
            <a:ext cx="9144000" cy="5715000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Стару узречицу да је човек стар толико колико су стари његови крвни судови поткрепљују многа научна истраживања</a:t>
            </a:r>
          </a:p>
          <a:p>
            <a:pPr lvl="0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У средњој и дубокој старости циркулација није толико очувана као у млађој доби</a:t>
            </a:r>
          </a:p>
          <a:p>
            <a:pPr lvl="0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Артерије отврдну и делимично се сузе што доводи до повишеног крвног притиска, једне од најозбиљнијих болести старијег доба</a:t>
            </a:r>
          </a:p>
          <a:p>
            <a:pPr lvl="0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Повишен крвни притисак спада међу узрочнике можданог удара, срчаног удара, као и затајења рада бубрега</a:t>
            </a:r>
          </a:p>
          <a:p>
            <a:pPr lvl="0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Када истичемо важност телесне активности, велики нагласак с правом се ставља и на срчано-мишићну активност</a:t>
            </a:r>
          </a:p>
          <a:p>
            <a:pPr lvl="0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Водећи рачуна о контроли крвног притиска, помаже се не само очувању циркулације, већ и очувању можданих функција организма, јер повишени крвни притисак не само што штети циркулацији, него и смањује снабдевање мозга кисеоником</a:t>
            </a:r>
          </a:p>
        </p:txBody>
      </p:sp>
      <p:pic>
        <p:nvPicPr>
          <p:cNvPr id="34820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0"/>
            <a:ext cx="1447800" cy="11430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4821" name="Rectangle 4"/>
          <p:cNvSpPr/>
          <p:nvPr/>
        </p:nvSpPr>
        <p:spPr>
          <a:xfrm>
            <a:off x="228600" y="1143000"/>
            <a:ext cx="8686800" cy="518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Јетра</a:t>
            </a:r>
            <a:endParaRPr kumimoji="0" lang="en-US" sz="4000" b="1" i="1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xfrm>
            <a:off x="0" y="1600200"/>
            <a:ext cx="9144000" cy="5257800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Тежине јетре се смањује, а тиме и проток крви кроз њу</a:t>
            </a:r>
            <a:endParaRPr lang="hr-HR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Старењем се смањује активност јетре, а последица је појачање дејства одређених лекова </a:t>
            </a:r>
            <a:r>
              <a:rPr lang="hr-HR" altLang="en-US" sz="2400">
                <a:solidFill>
                  <a:srgbClr val="FFFFFF"/>
                </a:solidFill>
                <a:latin typeface="Calibri" pitchFamily="34" charset="0"/>
              </a:rPr>
              <a:t>(</a:t>
            </a: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седатива, анксиолитика...)</a:t>
            </a:r>
            <a:endParaRPr lang="hr-HR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  <a:buFont typeface="Wingdings" pitchFamily="2" charset="2"/>
              <a:buNone/>
            </a:pPr>
            <a:endParaRPr lang="hr-HR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  <a:buFont typeface="Wingdings" pitchFamily="2" charset="2"/>
              <a:buNone/>
            </a:pPr>
            <a:endParaRPr lang="hr-HR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  <a:buFont typeface="Wingdings" pitchFamily="2" charset="2"/>
              <a:buNone/>
            </a:pPr>
            <a:endParaRPr lang="hr-HR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</a:pPr>
            <a:endParaRPr lang="sr-Latn-RS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  <a:buNone/>
            </a:pPr>
            <a:endParaRPr lang="sr-Latn-RS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Старији људи треба да се дисциплиновано придржавају упутстава лекара о узимању лекова и што су старији треба да узимају мање лекова</a:t>
            </a:r>
          </a:p>
        </p:txBody>
      </p:sp>
      <p:pic>
        <p:nvPicPr>
          <p:cNvPr id="3584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3048000"/>
            <a:ext cx="1447800" cy="14478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5845" name="Rectangle 4"/>
          <p:cNvSpPr/>
          <p:nvPr/>
        </p:nvSpPr>
        <p:spPr>
          <a:xfrm>
            <a:off x="304800" y="1447800"/>
            <a:ext cx="8686800" cy="464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Бубрези</a:t>
            </a:r>
            <a:endParaRPr kumimoji="0" lang="en-US" sz="4000" b="1" i="1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>
          <a:xfrm>
            <a:off x="0" y="1905000"/>
            <a:ext cx="9144000" cy="4525963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Проходост кроз бубреге се смањује за 1% годишње почевши већ од четврте десеније па надаље</a:t>
            </a:r>
            <a:endParaRPr lang="hr-HR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/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Због тога је јако важан унос минимално 2 литре течности на дан</a:t>
            </a:r>
          </a:p>
        </p:txBody>
      </p:sp>
      <p:pic>
        <p:nvPicPr>
          <p:cNvPr id="36868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3733800"/>
            <a:ext cx="2286000" cy="19812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6869" name="Rectangle 4"/>
          <p:cNvSpPr/>
          <p:nvPr/>
        </p:nvSpPr>
        <p:spPr>
          <a:xfrm>
            <a:off x="228600" y="1981200"/>
            <a:ext cx="8763000" cy="137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Verdana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hr-HR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 </a:t>
            </a: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Промене на телесном плану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3138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,BoldItalic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Latn-CS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	Отежано </a:t>
            </a: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функционисање појединих органа и </a:t>
            </a: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органских система </a:t>
            </a: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у </a:t>
            </a: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организму:</a:t>
            </a:r>
            <a:endParaRPr kumimoji="0" lang="ru-RU" sz="2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оштећење крвних судова</a:t>
            </a: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проблеми у раду срца</a:t>
            </a: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повишен крвни притисак</a:t>
            </a: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шећерна болест</a:t>
            </a: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промене и оштећење мишићног и коштаног ткива</a:t>
            </a: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слабљење вида и слуха...</a:t>
            </a:r>
            <a:endParaRPr kumimoji="0" lang="sr-Latn-CS" sz="2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,Italic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Како можемо помоћи</a:t>
            </a:r>
            <a:r>
              <a:rPr kumimoji="0" lang="sr-Latn-C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35280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Треба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сваку притужбу старе особе на сопствено здравље да схватимо озбиљно и да подстакнемо остарело лице да редовно контролише здравље и узима терапије које је преписао лекар 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Можемо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да позовемо лекара или да помогнемо старој особи да оде код лекара, набави лекове и редовно их користи</a:t>
            </a:r>
            <a:endParaRPr kumimoji="0" lang="sr-Latn-C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,BoldItalic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hr-HR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II. </a:t>
            </a: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Промене на психичком плану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2672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Latn-RS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заборавност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нерасположење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„џангризавост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“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неспокојство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страх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сумњичавост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осећање усамљености и одбачености, апатија, депресија...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4820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Треба </a:t>
            </a: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да разговарамо са старом особом, да је пажљиво слушамо, да је охрабрујемо, да је подстичемо да искаже своја осећања и разуме своје потребе</a:t>
            </a:r>
          </a:p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Можемо да помогнемо остарелој особи да задовољи неке неостварене жеље (нпр. да напише писмо старом пријатељу, успостави контакт са родбином)</a:t>
            </a:r>
          </a:p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Можемо да потражимо савет стручњака –психолога, социјалног радника....</a:t>
            </a:r>
            <a:endParaRPr kumimoji="0" 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endParaRPr kumimoji="0" lang="sr-Latn-CS" sz="2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03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Како можемо помоћи</a:t>
            </a:r>
            <a:r>
              <a:rPr kumimoji="0" lang="sr-Latn-C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,BoldItalic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hr-HR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III. </a:t>
            </a: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Промене на социјалном плану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које остарела особа доживљава су: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пензионисање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промена социјалне улоге и могућ губитак утицаја/ауторитета у породици и заједници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проређени контакти са пријатељима, колегама, комшијама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осамостаљивање деце и одлазак из породичног дома (примарне породице)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губитак брачног партнера, драгих особа</a:t>
            </a:r>
            <a:endParaRPr kumimoji="0" lang="sr-Latn-CS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,Italic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Како можемо помоћи</a:t>
            </a:r>
            <a:r>
              <a:rPr kumimoji="0" lang="sr-Latn-C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3886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9A0E5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можемо да организујемо дружења и посете комшија, активиста удружења пензионера/старих људи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9A0E5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можемо позвати стару особу у посету, повести је на дружење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9A0E5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охрабрити је да се укључи у рад и активности удружења старих/пензионера или неко друго удружење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9A0E5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позвати их на одлазак на места са друштвеним садржајима...</a:t>
            </a:r>
            <a:endParaRPr kumimoji="0" lang="sr-Latn-CS" sz="2400" b="0" i="0" u="none" strike="noStrike" kern="1200" cap="none" spc="0" normalizeH="0" baseline="0" noProof="0" smtClean="0">
              <a:ln>
                <a:noFill/>
              </a:ln>
              <a:solidFill>
                <a:srgbClr val="9A0E5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Старење</a:t>
            </a:r>
            <a:endParaRPr kumimoji="0" lang="hr-HR" sz="4000" b="0" i="0" u="none" strike="noStrike" kern="1200" cap="none" spc="-100" normalizeH="0" baseline="0" noProof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3124200"/>
          </a:xfrm>
          <a:noFill/>
          <a:ln w="381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>
              <a:lnSpc>
                <a:spcPct val="90000"/>
              </a:lnSpc>
            </a:pPr>
            <a:endParaRPr lang="ru-RU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 eaLnBrk="1" hangingPunct="1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Како на процесе старења утичу наследне особине на које врло мало можемо деловати за сада, од изузетне су важности спољашњи утицаји на које можемо утицати, превенирати и лечити последице (трауме, акутни и хроничне болести, само-оштећивање, неправилна исхрана, недовољно кретање, штетни утицаји из околине – ваздух, вода, храна)</a:t>
            </a:r>
            <a:endParaRPr lang="hr-HR" altLang="en-US" sz="24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  <a:noFill/>
          <a:ln w="38100">
            <a:solidFill>
              <a:schemeClr val="accent2"/>
            </a:solidFill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altLang="en-US" sz="2400">
                <a:solidFill>
                  <a:srgbClr val="FFFF00"/>
                </a:solidFill>
                <a:latin typeface="Calibri" pitchFamily="34" charset="0"/>
                <a:ea typeface="Calibri" pitchFamily="34" charset="0"/>
              </a:rPr>
              <a:t>Значај породице </a:t>
            </a:r>
            <a:r>
              <a:rPr lang="ru-RU" altLang="en-US" sz="24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је за стару особу толико велики да, колико год разумео своју децу и потребу за осамостаљивањем, негде се, интимно, осећа одбаченим, а „добро јутро“ и „лаку ноћ“дојучерашњих укућана ништа не може у потпуности да замени</a:t>
            </a:r>
          </a:p>
          <a:p>
            <a:pPr lvl="0"/>
            <a:r>
              <a:rPr lang="ru-RU" altLang="en-US" sz="24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Улога особа које учествују у пружању подршке старима је да покушају да на различите начине попуне празнину која је настала у њиховим животима (али да не заузимају место дојучерашњих укућана) и да помогну старима да гаје колико је могуће интензивније контакте са својим најдражима</a:t>
            </a:r>
          </a:p>
          <a:p>
            <a:pPr lvl="0"/>
            <a:endParaRPr lang="sr-Latn-CS" altLang="en-US"/>
          </a:p>
        </p:txBody>
      </p:sp>
      <p:sp>
        <p:nvSpPr>
          <p:cNvPr id="49155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42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554163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36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Негативно здравствено понашање старијих људи</a:t>
            </a:r>
            <a:endParaRPr kumimoji="0" lang="en-US" sz="3600" b="1" i="1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>
          <a:xfrm>
            <a:off x="0" y="1447800"/>
            <a:ext cx="9144000" cy="5410200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endParaRPr lang="sr-Latn-RS" altLang="en-US" sz="2400">
              <a:latin typeface="Calibri" pitchFamily="34" charset="0"/>
            </a:endParaRP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неодржавање личне и хигијене околине</a:t>
            </a: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физичка неактивност</a:t>
            </a: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психичка неактивност</a:t>
            </a: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неприхватање радне терапије</a:t>
            </a: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гојазност</a:t>
            </a: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алкохолизам</a:t>
            </a: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пушење</a:t>
            </a: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непридржавање савета лекара</a:t>
            </a: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неконтролисано узимање лекова</a:t>
            </a: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конзумирање кафе више од две шољице дневно</a:t>
            </a:r>
          </a:p>
          <a:p>
            <a:pPr lvl="0">
              <a:lnSpc>
                <a:spcPct val="90000"/>
              </a:lnSpc>
            </a:pP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</a:rPr>
              <a:t>неизлагање умереној сунчевој светлости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312863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Исхрана у старости</a:t>
            </a:r>
            <a:r>
              <a:rPr kumimoji="0" lang="sr-Latn-C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C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203" name="Rectangle 2"/>
          <p:cNvSpPr>
            <a:spLocks noGrp="1"/>
          </p:cNvSpPr>
          <p:nvPr>
            <p:ph type="body" idx="1"/>
          </p:nvPr>
        </p:nvSpPr>
        <p:spPr>
          <a:xfrm>
            <a:off x="4648200" y="1600200"/>
            <a:ext cx="4038600" cy="4525963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0" indent="-273050">
              <a:lnSpc>
                <a:spcPct val="8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Да би се задржало здравље и виталност у старом добу, потребно је нарочиту пажњу посветити правилној и балансираној исхрани</a:t>
            </a: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То значи да оброци треба да имају довољне количине храњивих материја (беланчевина, угљених хидрата, масти, витамина и минерала) и оптималан број калорија за дневне потребе</a:t>
            </a: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За физички активног мушкарца дневне потребе у калоријама износе 2.750, а за жену 2.000</a:t>
            </a:r>
            <a:endParaRPr lang="sr-Latn-CS" altLang="en-US" sz="20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120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851025"/>
            <a:ext cx="3886200" cy="3479800"/>
          </a:xfrm>
          <a:prstGeom prst="rect">
            <a:avLst/>
          </a:prstGeom>
          <a:noFill/>
          <a:ln>
            <a:noFill/>
            <a:rou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42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325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238" cy="4572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Балансирана исхрана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подразумева одређени однос 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намирница из свих пет група, и то 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на следећи начин: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 4-5 порција воћа и поврћа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најбоље сировог или што краће 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куваног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4 порције житарица и кромпира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(хлеб, тестенине, кромпир, пиринач)‏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2 порције меса, рибе, јаја или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њихових замена (комплетна </a:t>
            </a:r>
            <a:r>
              <a:rPr kumimoji="0" lang="sr-Cyrl-R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п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отреба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организма за беланчевинама)</a:t>
            </a:r>
            <a:endParaRPr kumimoji="0" lang="sr-Latn-R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 pitchFamily="34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sr-Latn-CS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sr-Latn-CS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252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238" cy="4572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 порције млека и млечних </a:t>
            </a: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производа (бирати </a:t>
            </a: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мање масне, од обраног млека)‏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Повремено, не сваки </a:t>
            </a: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дан, могу </a:t>
            </a: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се узимати и намирнице </a:t>
            </a: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из групе </a:t>
            </a: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масне и слатке хране као </a:t>
            </a: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што су </a:t>
            </a: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џем, путер, слаткиши, </a:t>
            </a: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чоколада, уље</a:t>
            </a: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, шећер, грицкалице...</a:t>
            </a:r>
            <a:endParaRPr kumimoji="0" lang="sr-Latn-C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3253" name="Oval 4"/>
          <p:cNvSpPr/>
          <p:nvPr/>
        </p:nvSpPr>
        <p:spPr>
          <a:xfrm>
            <a:off x="609600" y="2819400"/>
            <a:ext cx="30480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254" name="Oval 5"/>
          <p:cNvSpPr/>
          <p:nvPr/>
        </p:nvSpPr>
        <p:spPr>
          <a:xfrm>
            <a:off x="701644" y="4000500"/>
            <a:ext cx="3395804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255" name="Oval 6"/>
          <p:cNvSpPr/>
          <p:nvPr/>
        </p:nvSpPr>
        <p:spPr>
          <a:xfrm>
            <a:off x="731822" y="4876800"/>
            <a:ext cx="2697178" cy="4000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256" name="Oval 7"/>
          <p:cNvSpPr/>
          <p:nvPr/>
        </p:nvSpPr>
        <p:spPr>
          <a:xfrm>
            <a:off x="4876800" y="1525509"/>
            <a:ext cx="32766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t Placeholder 1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096000"/>
          </a:xfrm>
          <a:prstGeom prst="rect">
            <a:avLst/>
          </a:prstGeom>
          <a:ln w="381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sr-Cyrl-R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ОПШТИ САВЕТИ</a:t>
            </a:r>
            <a:endParaRPr kumimoji="0" lang="sr-Latn-CS" sz="20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оброци мањи а чешћи, 3-5 пута дневно, и узимати их увек у исто време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повећати унос минералних материја, калцијума и фосфора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смањити унос масти и беланчевина животињског порекла и смањити унос соли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вечерати најмање 2 сата пре одласка на спавање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избегавати </a:t>
            </a: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пржено, печено и димљено месо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припремати барена јела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уносити више свежег воћа и поврћа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јаја и млеко увек добро термички обрадити (кувати бар 5-10 мин.)‏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контролисати телесну масу сваке две недеље</a:t>
            </a: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sr-Latn-CS" sz="20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sr-Latn-CS" sz="2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sr-Latn-CS" sz="2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39725" marR="0" lvl="0" indent="-339725" algn="l" defTabSz="914400" rtl="0" eaLnBrk="0" fontAlgn="base" latinLnBrk="0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sr-Latn-CS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особу заштити компресом или пешкиром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храну лепо сервирати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користити термо посуде у којима се храна теже хлади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користити расположива помоћна средства као што су савитљиве сламке, есцајг са савијеном дршком, шоље са две дршке и др.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бити стрпљив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увек након оброка понудити кориснику воду и њоме испрати уста</a:t>
            </a:r>
            <a:endParaRPr kumimoji="0" lang="sr-Latn-CS" sz="2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5299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 fontScale="9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4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ХРАЊЕЊЕ НЕПОКРЕТНЕ ОСОБЕ</a:t>
            </a:r>
            <a:endParaRPr kumimoji="0" lang="sr-Latn-CS" sz="42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Употреба лекова</a:t>
            </a:r>
            <a:r>
              <a:rPr kumimoji="0" lang="sr-Latn-CS" sz="4000" b="1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CS" sz="4000" b="1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sr-Latn-CS" sz="4000" b="1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323" name="Rectangle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4876800" cy="5681663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0" indent="-273050"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 b="1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Старије особе обично узимају неколико врста лекова, за терапију различитих хроничних болести</a:t>
            </a:r>
          </a:p>
          <a:p>
            <a:pPr marL="273050" lvl="0" indent="-273050">
              <a:spcBef>
                <a:spcPts val="400"/>
              </a:spcBef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 b="1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 b="1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Корисно је направити кесице или кутијице за сваки дан, и у њих унапред припремити одређене количине и врсте лекова</a:t>
            </a:r>
          </a:p>
          <a:p>
            <a:pPr marL="273050" lvl="0" indent="-273050"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 b="1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 b="1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Важно је редовно проверавати рок употребе лекова које корисник узима и упозорити на оне лекове којима је рок истекао или се ближи истицању</a:t>
            </a:r>
          </a:p>
          <a:p>
            <a:pPr marL="273050" lvl="0" indent="-273050">
              <a:spcBef>
                <a:spcPts val="400"/>
              </a:spcBef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 b="1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 b="1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Таблете којима се боја или облик променио услед стајања, треба бацити</a:t>
            </a:r>
            <a:endParaRPr lang="sr-Latn-CS" altLang="en-US" sz="2000" b="1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</p:txBody>
      </p:sp>
      <p:pic>
        <p:nvPicPr>
          <p:cNvPr id="5632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2209800"/>
            <a:ext cx="3338513" cy="4232275"/>
          </a:xfrm>
          <a:prstGeom prst="rect">
            <a:avLst/>
          </a:prstGeom>
          <a:noFill/>
          <a:ln>
            <a:noFill/>
            <a:rou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Здравствени проблеми старих особа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4725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Болести и стања које се нарочито често виђају код старијих особа су: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атеросклероза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повишен крвни притисак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коронарна болест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срчана слабост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шећерна болест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остеопороза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реуматска обољења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деменција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обољења простате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катаракта и глауком</a:t>
            </a:r>
            <a:endParaRPr kumimoji="0" lang="sr-Latn-CS" sz="20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312863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Атеросклероза</a:t>
            </a:r>
            <a:r>
              <a:rPr kumimoji="0" lang="sr-Latn-C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C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0419" name="Rectangl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noFill/>
          <a:ln w="381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0" indent="-273050">
              <a:lnSpc>
                <a:spcPct val="80000"/>
              </a:lnSpc>
              <a:spcBef>
                <a:spcPts val="45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000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18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Фактори ризика који доводе до атеросклерозе:</a:t>
            </a: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1800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1800">
                <a:solidFill>
                  <a:srgbClr val="FFFF00"/>
                </a:solidFill>
                <a:latin typeface="Calibri" pitchFamily="34" charset="0"/>
                <a:ea typeface="Calibri" pitchFamily="34" charset="0"/>
              </a:rPr>
              <a:t>Променљиви</a:t>
            </a:r>
            <a:r>
              <a:rPr lang="ru-RU" altLang="en-US" sz="18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 (на које човек може утицати): повећан ниво масноће и шећера у крви, висок крвни притисак, гојазност, пушење, слаба физичка активност, свакодневни стрес</a:t>
            </a: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1800">
              <a:solidFill>
                <a:srgbClr val="FFFF00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lnSpc>
                <a:spcPct val="80000"/>
              </a:lnSpc>
              <a:spcBef>
                <a:spcPts val="450"/>
              </a:spcBef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1800">
                <a:solidFill>
                  <a:srgbClr val="FFFF00"/>
                </a:solidFill>
                <a:latin typeface="Calibri" pitchFamily="34" charset="0"/>
                <a:ea typeface="Calibri" pitchFamily="34" charset="0"/>
              </a:rPr>
              <a:t>Непроменљиви</a:t>
            </a:r>
            <a:r>
              <a:rPr lang="ru-RU" altLang="en-US" sz="18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 (на које човек не може утицати): животна доб, пол и породична склоност</a:t>
            </a:r>
            <a:endParaRPr lang="sr-Latn-CS" altLang="en-US" sz="1800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</p:txBody>
      </p:sp>
      <p:sp>
        <p:nvSpPr>
          <p:cNvPr id="60420" name="Rectangle 3"/>
          <p:cNvSpPr/>
          <p:nvPr/>
        </p:nvSpPr>
        <p:spPr>
          <a:xfrm>
            <a:off x="457200" y="1600200"/>
            <a:ext cx="8229600" cy="2057400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процес накупљања холестерола и других масних материја у зиду артерија (крвних судова које одводе крв од срца у све делове организма), временом доводи до формирања 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атеросклеротичног плака 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унутар 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крвних судова због чега се артерије сужавају, њихов зид постаје нееластичан и тврд, а проток крви постаје отежан</a:t>
            </a: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 fontScale="9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Симптоми и знаци атеросклерозе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64063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јављају се кад се промер крвног суда сузи за </a:t>
            </a: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75%, односно за три четвртине</a:t>
            </a: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, или раније уколико дође до крварења у атеросклеротичном плаку и његовог одвајања од зида крвног суда – последица је нагло зачепљење неког крвног суда у организму и инфаркт неког од органа (срца, мозга...)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Код постепеног сужења промера крвног суда могу се јавити </a:t>
            </a: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симптоми и знаци ангине пекторис </a:t>
            </a: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(болови у средогруђу), бол у листовима ногу или симптоми недостатка крви у мозгу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Превенција атеросклерозе</a:t>
            </a: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: контролисање фактора ризика за њен настанак</a:t>
            </a:r>
            <a:endParaRPr kumimoji="0" lang="sr-Latn-CS" sz="20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0" y="228600"/>
            <a:ext cx="9144000" cy="4524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defRPr/>
            </a:pPr>
            <a:r>
              <a:rPr kumimoji="0" lang="sr-Cyrl-RS" sz="4000" b="1" i="1" u="sng" strike="noStrike" kern="1200" cap="none" spc="0" normalizeH="0" baseline="0" noProof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j-lt" pitchFamily="18" charset="0"/>
                <a:ea typeface="+mn-ea"/>
                <a:cs typeface="Arial"/>
              </a:rPr>
              <a:t>Старење</a:t>
            </a:r>
            <a:endParaRPr kumimoji="0" lang="hr-HR" sz="4000" b="1" i="1" u="sng" strike="noStrike" kern="1200" cap="none" spc="0" normalizeH="0" baseline="0" noProof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defRPr/>
            </a:pPr>
            <a:endParaRPr kumimoji="0" lang="hr-HR" sz="4000" b="1" i="1" u="sng" strike="noStrike" kern="1200" cap="none" spc="0" normalizeH="0" baseline="0" noProof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Georgia" pitchFamily="16" charset="0"/>
              <a:ea typeface="+mn-ea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defRPr/>
            </a:pPr>
            <a:r>
              <a:rPr kumimoji="0" lang="sr-Cyrl-R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Arial"/>
              </a:rPr>
              <a:t>Природна, нормална физиолошка појава, неповратан индивидуални процес који код појединих људи напредује различитом брзином и у различитој животној доби!</a:t>
            </a:r>
            <a:endParaRPr kumimoji="0" lang="hr-HR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defRPr/>
            </a:pPr>
            <a:endParaRPr kumimoji="0" lang="hr-HR" sz="3200" b="1" i="1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6" charset="0"/>
              <a:ea typeface="+mn-ea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3200" b="1" i="1" u="none" strike="noStrike" kern="1200" cap="none" spc="0" normalizeH="0" baseline="0" noProof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j-lt" pitchFamily="18" charset="0"/>
                <a:ea typeface="+mn-ea"/>
                <a:cs typeface="Arial"/>
              </a:rPr>
              <a:t>Процес </a:t>
            </a:r>
            <a:r>
              <a:rPr kumimoji="0" lang="sr-Cyrl-RS" sz="3200" b="1" i="1" u="none" strike="noStrike" kern="1200" cap="none" spc="0" normalizeH="0" baseline="0" noProof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j-lt" pitchFamily="18" charset="0"/>
                <a:ea typeface="+mn-ea"/>
                <a:cs typeface="Arial"/>
              </a:rPr>
              <a:t>старења започиње од зачећа и траје до смрти</a:t>
            </a:r>
            <a:r>
              <a:rPr kumimoji="0" lang="hr-HR" sz="3200" b="1" i="1" u="none" strike="noStrike" kern="1200" cap="none" spc="0" normalizeH="0" baseline="0" noProof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j-lt" pitchFamily="18" charset="0"/>
                <a:ea typeface="+mn-ea"/>
                <a:cs typeface="Arial"/>
              </a:rPr>
              <a:t>!</a:t>
            </a:r>
            <a:endParaRPr kumimoji="0" lang="en-US" sz="3200" b="1" i="1" u="none" strike="noStrike" kern="1200" cap="none" spc="0" normalizeH="0" baseline="0" noProof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Артеријска хипертензија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4515" name="Rectangl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0" indent="-273050">
              <a:spcBef>
                <a:spcPts val="500"/>
              </a:spcBef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 b="1">
                <a:solidFill>
                  <a:srgbClr val="FFFFFF"/>
                </a:solidFill>
                <a:latin typeface="Calibri" pitchFamily="34" charset="0"/>
              </a:rPr>
              <a:t>Артеријска хипертензија  се одликује </a:t>
            </a:r>
            <a:r>
              <a:rPr lang="ru-RU" altLang="en-US" sz="2000" b="1">
                <a:solidFill>
                  <a:srgbClr val="FFFF00"/>
                </a:solidFill>
                <a:latin typeface="Calibri" pitchFamily="34" charset="0"/>
              </a:rPr>
              <a:t>трајно повишеним систолним  и/или дијастолним крвним притиском са вредностима изнад 140/90 ммХг</a:t>
            </a:r>
            <a:r>
              <a:rPr lang="ru-RU" altLang="en-US" sz="2000" b="1">
                <a:solidFill>
                  <a:srgbClr val="FFFFFF"/>
                </a:solidFill>
                <a:latin typeface="Calibri" pitchFamily="34" charset="0"/>
              </a:rPr>
              <a:t>, удруженим са општим сужењем малих крвних судова (артериола) на периферији организма</a:t>
            </a:r>
          </a:p>
          <a:p>
            <a:pPr marL="273050" lvl="0" indent="-273050">
              <a:spcBef>
                <a:spcPts val="500"/>
              </a:spcBef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 b="1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spcBef>
                <a:spcPts val="500"/>
              </a:spcBef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 b="1">
                <a:solidFill>
                  <a:srgbClr val="FFFFFF"/>
                </a:solidFill>
                <a:latin typeface="Calibri" pitchFamily="34" charset="0"/>
              </a:rPr>
              <a:t>Представља један од најважнијих узрока обољења срца и крвних судова на који се </a:t>
            </a:r>
            <a:r>
              <a:rPr lang="ru-RU" altLang="en-US" sz="2000" b="1">
                <a:solidFill>
                  <a:srgbClr val="FFFF00"/>
                </a:solidFill>
                <a:latin typeface="Calibri" pitchFamily="34" charset="0"/>
              </a:rPr>
              <a:t>може деловати превентивно</a:t>
            </a:r>
          </a:p>
          <a:p>
            <a:pPr marL="273050" lvl="0" indent="-273050">
              <a:spcBef>
                <a:spcPts val="500"/>
              </a:spcBef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 b="1">
              <a:solidFill>
                <a:srgbClr val="FFFF00"/>
              </a:solidFill>
              <a:latin typeface="Calibri" pitchFamily="34" charset="0"/>
            </a:endParaRPr>
          </a:p>
          <a:p>
            <a:pPr marL="273050" lvl="0" indent="-273050">
              <a:spcBef>
                <a:spcPts val="500"/>
              </a:spcBef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 b="1">
                <a:solidFill>
                  <a:srgbClr val="FFFF00"/>
                </a:solidFill>
                <a:latin typeface="Calibri" pitchFamily="34" charset="0"/>
              </a:rPr>
              <a:t>Пролазно повећање крвног притиска проузроковано узбуђењем, страхом или напором не представља хипертензивну болест</a:t>
            </a:r>
          </a:p>
          <a:p>
            <a:pPr marL="273050" lvl="0" indent="-273050">
              <a:spcBef>
                <a:spcPts val="500"/>
              </a:spcBef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 b="1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spcBef>
                <a:spcPts val="500"/>
              </a:spcBef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 b="1">
                <a:solidFill>
                  <a:srgbClr val="FFFF00"/>
                </a:solidFill>
                <a:latin typeface="Calibri" pitchFamily="34" charset="0"/>
              </a:rPr>
              <a:t>Фактори ризика</a:t>
            </a:r>
            <a:r>
              <a:rPr lang="ru-RU" altLang="en-US" sz="2000" b="1">
                <a:solidFill>
                  <a:srgbClr val="FFFFFF"/>
                </a:solidFill>
                <a:latin typeface="Calibri" pitchFamily="34" charset="0"/>
              </a:rPr>
              <a:t>: пушење, стрес, слаба физичка активност, гојазност, нездрава исхрана, социјално стање и генетска предиспозиција</a:t>
            </a:r>
            <a:endParaRPr lang="sr-Latn-CS" altLang="en-US" sz="20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4516" name="Rectangle 4"/>
          <p:cNvSpPr/>
          <p:nvPr/>
        </p:nvSpPr>
        <p:spPr>
          <a:xfrm>
            <a:off x="685800" y="4267200"/>
            <a:ext cx="80010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49530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 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90% укупног броја оболелих 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непозната етиологија, примарна или идиопатска  </a:t>
            </a:r>
          </a:p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Секундарна 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хипертензија настаје као последица других обољења 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- обољења бубрега, ендокриних жлезда, срца,  као последица тумора или трауме мозга, због примене хормона или оралних контрацептива, итд.</a:t>
            </a:r>
          </a:p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Годинама не даје никакве симптоме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, а када се они јаве најчешће су то главобоља (углавном потиљачна, али може бити и мигренозног типа), вртоглавица, зујање у ушима, осећај «пуноће у глави», брзо замарање, губитак радне енергије, лупање срца....</a:t>
            </a:r>
          </a:p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Терапија примарне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: антихипертензивни лекови (нормализују крвни притисак, чиме се спречава или бар одлаже развој компликација) Лечење је доживотно и на то треба болесника посебно упозорити</a:t>
            </a:r>
          </a:p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Терапија секундарне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: лечење узрока њиховог настанка</a:t>
            </a:r>
          </a:p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39725" marR="0" lvl="0" indent="-339725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kumimoji="0" lang="sr-Latn-CS" sz="20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sr-Latn-C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656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Артеријска хипертензија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6564" name="Rectangle 3"/>
          <p:cNvSpPr/>
          <p:nvPr/>
        </p:nvSpPr>
        <p:spPr>
          <a:xfrm>
            <a:off x="762000" y="3314700"/>
            <a:ext cx="7848600" cy="137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68263"/>
            <a:ext cx="8229600" cy="155575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Коронарна болест</a:t>
            </a:r>
            <a:r>
              <a:rPr kumimoji="0" lang="sr-Latn-C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C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7587" name="Rectangle 2"/>
          <p:cNvSpPr>
            <a:spLocks noGrp="1"/>
          </p:cNvSpPr>
          <p:nvPr>
            <p:ph type="body" idx="1"/>
          </p:nvPr>
        </p:nvSpPr>
        <p:spPr>
          <a:xfrm>
            <a:off x="0" y="914400"/>
            <a:ext cx="9144000" cy="6191250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Коронарна болест је синдром (скуп симптома) узрокован сужењем  коронарних крвних судова</a:t>
            </a:r>
          </a:p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Лоше снабдевање крвљу доводи до несразмере између потреба срчаног  мишића и могућности снадбевања, што у почетку доводи до пролазног, а  касније и до трајног оштећења</a:t>
            </a:r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Оно се најчешће испољава у облику </a:t>
            </a:r>
            <a:r>
              <a:rPr lang="ru-RU" altLang="en-US" sz="2000">
                <a:solidFill>
                  <a:srgbClr val="FFFF00"/>
                </a:solidFill>
                <a:latin typeface="Calibri" pitchFamily="34" charset="0"/>
                <a:ea typeface="Calibri" pitchFamily="34" charset="0"/>
              </a:rPr>
              <a:t>ангине пекторис или инфаркта миокарда</a:t>
            </a:r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Фактори ризика за коронарну болест су старост, генетска предиспозиција, </a:t>
            </a:r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     атеросклероза, пушење, гојазност, слаба физичка активност, стрес</a:t>
            </a:r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Главни симптоми су јак бол који се јавља иза грудне кости (болесник место бола показује целом шаком!), стезање и/или печење у грудима, бол у раменима и/или плећкама, бол који се шири у вилицу, хладно презнојавање, мука, повраћање</a:t>
            </a:r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/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/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/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kumimoji="0" lang="sr-Cyrl-R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је </a:t>
            </a:r>
            <a:r>
              <a:rPr kumimoji="0" lang="sr-Cyrl-R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неспособност срца да, уз довољан прилив венске крви, одржи  </a:t>
            </a:r>
            <a:r>
              <a:rPr kumimoji="0" lang="sr-Cyrl-R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одговарајући крвоток </a:t>
            </a:r>
            <a:r>
              <a:rPr kumimoji="0" lang="sr-Cyrl-R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у организму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sr-Cyrl-R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Последица тога је смањење протока крви кроз органе и застој  крви у крвотоку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sr-Cyrl-R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Срчана </a:t>
            </a:r>
            <a:r>
              <a:rPr kumimoji="0" lang="sr-Cyrl-R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слабост настаје као последица обољења срца, повишеног  </a:t>
            </a:r>
            <a:r>
              <a:rPr kumimoji="0" lang="sr-Cyrl-R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крвног притиска</a:t>
            </a:r>
            <a:r>
              <a:rPr kumimoji="0" lang="sr-Cyrl-R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, обољења коронарних артерија, обољења срчаних  залистака, </a:t>
            </a:r>
            <a:r>
              <a:rPr kumimoji="0" lang="sr-Cyrl-R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тешке анемије</a:t>
            </a:r>
            <a:r>
              <a:rPr kumimoji="0" lang="sr-Cyrl-R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, обољења плућа, инфаркта…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sr-Cyrl-R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Симптоми </a:t>
            </a:r>
            <a:r>
              <a:rPr kumimoji="0" lang="sr-Cyrl-R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срчане слабости су отежано дисање, недостатак  ваздуха, кашаљ са </a:t>
            </a:r>
            <a:r>
              <a:rPr kumimoji="0" lang="sr-Cyrl-R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искашљавањем</a:t>
            </a:r>
            <a:r>
              <a:rPr kumimoji="0" lang="sr-Cyrl-R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, брзо замарање, малаксалост, ноћно мокрење, отоци ногу, </a:t>
            </a:r>
            <a:r>
              <a:rPr kumimoji="0" lang="sr-Cyrl-R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периферна </a:t>
            </a:r>
            <a:r>
              <a:rPr kumimoji="0" lang="sr-Cyrl-R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цијаноза (модра боја коже и слузница)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sr-Latn-CS" sz="2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63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Срчана инсуфицијенција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  <a:noFill/>
          <a:ln w="381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0" indent="-273050"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је стање хронично повећане вредности шећера у крви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Настаје услед потпуног или делимичног недостатка инсулина, хормона кога лучи панкреас, што доводи до поремећаја у метаболизму масти, шећера и беланчевина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Инсулин-независни дијабетес је најчешћи облик шећерне болести који срећемо у пракси и јавља се у око 80% случајева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Обично се јавља после 40. године, а најчешће између 50. и 60. године живота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У почетку не даје симптоме и дуго се може добро регулисати дијетом или узимањем таблета (орални антидијабетици )</a:t>
            </a:r>
            <a:endParaRPr lang="sr-Latn-CS" altLang="en-US" sz="2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0659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Шећерна болест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  <a:noFill/>
          <a:ln w="381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Фактори ризика за настанак шећерне болести су наслеђе, гојазност, неадекватна исхрана, стрес, недовољна физичка активност 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Симптоми шећерне болести су повећан осећај жеђи, често мокрење, посебно ноћу, повећан осећај глади, сува уста, честе уринарне инфекције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Компликације настају временом као последица промена на малим крвним судовима у организму, а испољавају се у зависности од локализације тих промена – на очима, бубрезима, срцу, периферним деловима организма (стопала, прсти) 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Раним откривањем болести и добрим лечењем болесници се могу оспособити за рад, могу имати осећај доброг здравља и доживети дубоку старост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400">
              <a:latin typeface="Calibri" pitchFamily="34" charset="0"/>
            </a:endParaRPr>
          </a:p>
        </p:txBody>
      </p:sp>
      <p:sp>
        <p:nvSpPr>
          <p:cNvPr id="7168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Шећерна болест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sr-Cyrl-R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Остеопороза </a:t>
            </a:r>
            <a:r>
              <a:rPr kumimoji="0" lang="sr-Cyrl-R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је губитак коштаног ткива, а тиме и укупне коштане масе Овај губитак повећава ризик од прелома, чак и након малих повреда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Cyrl-RS" sz="20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sr-Cyrl-R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Остеопороза </a:t>
            </a:r>
            <a:r>
              <a:rPr kumimoji="0" lang="sr-Cyrl-R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је знатно чешћа код жена, поготово у менопаузи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Cyrl-R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sr-Cyrl-R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Највероватније настаје као последица смањене апсорпције калцијума у цревима старијих особа, што има за последицу губитак равнотеже између стварања и апсорпције кости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Cyrl-R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sr-Cyrl-R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Остеопороза може бити непознатог узрока (примарна, сенилна, постменопаузна и јувенилна), узрокована поремећајем жлезда са унутарњим лучењем, код малигних болести, услед имобилизације, узрокована неким лековима (хепарин), услед хроничне болести јетре и код генетске абнормалности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Cyrl-R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Cyrl-R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Cyrl-R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Cyrl-R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Latn-C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2707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4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Остеопороза</a:t>
            </a:r>
            <a:endParaRPr kumimoji="0" lang="sr-Latn-CS" sz="42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  <a:noFill/>
          <a:ln w="381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Симптоми остеопорозе су: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бол, најчешће у слабинској регији, који се јавља спонтано или након врло малих повреда и удара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деформитети кичменог стуба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преломи 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инвалидитет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0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Остеопороза се лечи правилном исхраном (храна богата калцијумом и правилним односом између калцијума и фосфора), одржавањем физичке активности односно мишићног рада (свакодневне шетње, све дуже и брже) и естрогеном уз калцијум и витамин Д</a:t>
            </a: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>
              <a:latin typeface="Calibri" pitchFamily="34" charset="0"/>
            </a:endParaRPr>
          </a:p>
          <a:p>
            <a:pPr marL="273050" lvl="0" indent="-2730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400">
              <a:latin typeface="Calibri" pitchFamily="34" charset="0"/>
            </a:endParaRPr>
          </a:p>
        </p:txBody>
      </p:sp>
      <p:sp>
        <p:nvSpPr>
          <p:cNvPr id="73731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Остеопороза</a:t>
            </a:r>
            <a:endParaRPr kumimoji="0" lang="sr-Latn-CS" sz="42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1"/>
          <p:cNvSpPr/>
          <p:nvPr/>
        </p:nvSpPr>
        <p:spPr>
          <a:xfrm>
            <a:off x="0" y="762000"/>
            <a:ext cx="4038600" cy="5364163"/>
          </a:xfrm>
          <a:prstGeom prst="rect">
            <a:avLst/>
          </a:prstGeom>
          <a:noFill/>
          <a:ln>
            <a:noFill/>
            <a:round/>
          </a:ln>
        </p:spPr>
        <p:txBody>
          <a:bodyPr lIns="90000" tIns="46800" rIns="90000" bIns="4680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9725" lvl="0" indent="-339725" eaLnBrk="1" hangingPunct="1">
              <a:lnSpc>
                <a:spcPct val="80000"/>
              </a:lnSpc>
              <a:buClrTx/>
              <a:buSzTx/>
              <a:buFont typeface="Arial" pitchFamily="34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sr-Cyrl-RS" altLang="en-US" sz="2400" b="1" i="1" u="sng">
                <a:solidFill>
                  <a:srgbClr val="FFFF66"/>
                </a:solidFill>
                <a:latin typeface="Arial" pitchFamily="34" charset="0"/>
                <a:ea typeface="Arial" pitchFamily="34" charset="0"/>
              </a:rPr>
              <a:t>Деменција</a:t>
            </a:r>
            <a:endParaRPr lang="sr-Latn-CS" altLang="en-US" sz="2400" b="1">
              <a:solidFill>
                <a:srgbClr val="FFFF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Latn-CS" altLang="en-US" sz="24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sr-Cyrl-RS" altLang="en-US" sz="1800">
                <a:solidFill>
                  <a:srgbClr val="FFFFFF"/>
                </a:solidFill>
                <a:latin typeface="Arial" pitchFamily="34" charset="0"/>
                <a:ea typeface="Arial" pitchFamily="34" charset="0"/>
              </a:rPr>
              <a:t>Деменција представља губитак интелигенције, поремећај расуђивања, разликовања битног од небитног, поремећај и слабост памћења (нарочито за недавне догађаје), пропадање инвентара знања, настајање многих измена у психичком стању,</a:t>
            </a: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Cyrl-RS" altLang="en-US" sz="1800">
              <a:solidFill>
                <a:srgbClr val="FFFFFF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sr-Cyrl-RS" altLang="en-US" sz="1800">
                <a:solidFill>
                  <a:srgbClr val="FFFFFF"/>
                </a:solidFill>
                <a:latin typeface="Arial" pitchFamily="34" charset="0"/>
                <a:ea typeface="Arial" pitchFamily="34" charset="0"/>
              </a:rPr>
              <a:t>Кад једном наступи, органска деменција је неизлечива</a:t>
            </a: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Cyrl-RS" altLang="en-US" sz="1800">
              <a:solidFill>
                <a:srgbClr val="FFFFFF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sr-Cyrl-RS" altLang="en-US" sz="1800">
                <a:solidFill>
                  <a:srgbClr val="FFFFFF"/>
                </a:solidFill>
                <a:latin typeface="Arial" pitchFamily="34" charset="0"/>
                <a:ea typeface="Arial" pitchFamily="34" charset="0"/>
              </a:rPr>
              <a:t>Овим пацијентима је неопходна стална и квалитетна нега и помоћ у кући</a:t>
            </a: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Cyrl-RS" altLang="en-US" sz="24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Cyrl-RS" altLang="en-US" sz="24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Cyrl-RS" altLang="en-US" sz="24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Cyrl-RS" altLang="en-US" sz="24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Latn-CS" altLang="en-US" sz="24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</p:txBody>
      </p:sp>
      <p:sp>
        <p:nvSpPr>
          <p:cNvPr id="74755" name="Text Box 2"/>
          <p:cNvSpPr/>
          <p:nvPr/>
        </p:nvSpPr>
        <p:spPr>
          <a:xfrm>
            <a:off x="4724400" y="762000"/>
            <a:ext cx="4038600" cy="6451600"/>
          </a:xfrm>
          <a:prstGeom prst="rect">
            <a:avLst/>
          </a:prstGeom>
          <a:noFill/>
          <a:ln>
            <a:noFill/>
            <a:round/>
          </a:ln>
        </p:spPr>
        <p:txBody>
          <a:bodyPr lIns="90000" tIns="46800" rIns="90000" bIns="4680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9725" lvl="0" indent="-339725" eaLnBrk="1" hangingPunct="1">
              <a:lnSpc>
                <a:spcPct val="80000"/>
              </a:lnSpc>
              <a:buClrTx/>
              <a:buSzTx/>
              <a:buFont typeface="Arial" pitchFamily="34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sr-Cyrl-RS" altLang="en-US" sz="2400" b="1" i="1" u="sng">
                <a:solidFill>
                  <a:srgbClr val="FFFF66"/>
                </a:solidFill>
                <a:latin typeface="Arial" pitchFamily="34" charset="0"/>
                <a:ea typeface="Arial" pitchFamily="34" charset="0"/>
              </a:rPr>
              <a:t>Катаракта</a:t>
            </a:r>
            <a:endParaRPr lang="sr-Latn-CS" altLang="en-US" sz="2400" b="1">
              <a:solidFill>
                <a:srgbClr val="FFFF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lnSpc>
                <a:spcPct val="80000"/>
              </a:lnSpc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Latn-CS" altLang="en-US" sz="2400" b="1">
              <a:solidFill>
                <a:srgbClr val="FFFFFF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spcBef>
                <a:spcPts val="450"/>
              </a:spcBef>
              <a:buClrTx/>
              <a:buSzTx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sr-Cyrl-RS" altLang="en-US" sz="1800">
                <a:solidFill>
                  <a:srgbClr val="FFFFFF"/>
                </a:solidFill>
                <a:latin typeface="Arial" pitchFamily="34" charset="0"/>
                <a:ea typeface="Arial" pitchFamily="34" charset="0"/>
              </a:rPr>
              <a:t>Катаракта је замућење очног сочива због чега се умањује вид</a:t>
            </a:r>
          </a:p>
          <a:p>
            <a:pPr marL="339725" lvl="0" indent="-339725" eaLnBrk="1" hangingPunct="1">
              <a:spcBef>
                <a:spcPts val="450"/>
              </a:spcBef>
              <a:buClrTx/>
              <a:buSzTx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sr-Cyrl-RS" altLang="en-US" sz="1800">
                <a:solidFill>
                  <a:srgbClr val="FFFFFF"/>
                </a:solidFill>
                <a:latin typeface="Arial" pitchFamily="34" charset="0"/>
                <a:ea typeface="Arial" pitchFamily="34" charset="0"/>
              </a:rPr>
              <a:t>Најчешчи облик је сенилна катаракта која се јавља у шестој или седмој деценији живота. </a:t>
            </a:r>
          </a:p>
          <a:p>
            <a:pPr marL="339725" lvl="0" indent="-339725" eaLnBrk="1" hangingPunct="1">
              <a:spcBef>
                <a:spcPts val="450"/>
              </a:spcBef>
              <a:buClrTx/>
              <a:buSzTx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sr-Cyrl-RS" altLang="en-US" sz="1800">
                <a:solidFill>
                  <a:srgbClr val="FFFFFF"/>
                </a:solidFill>
                <a:latin typeface="Arial" pitchFamily="34" charset="0"/>
                <a:ea typeface="Arial" pitchFamily="34" charset="0"/>
              </a:rPr>
              <a:t>Опадање оштрине вида је постепено и прогресивно</a:t>
            </a:r>
          </a:p>
          <a:p>
            <a:pPr marL="339725" lvl="0" indent="-339725" eaLnBrk="1" hangingPunct="1">
              <a:spcBef>
                <a:spcPts val="450"/>
              </a:spcBef>
              <a:buClrTx/>
              <a:buSzTx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sr-Cyrl-RS" altLang="en-US" sz="1800">
                <a:solidFill>
                  <a:srgbClr val="FFFFFF"/>
                </a:solidFill>
                <a:latin typeface="Arial" pitchFamily="34" charset="0"/>
                <a:ea typeface="Arial" pitchFamily="34" charset="0"/>
              </a:rPr>
              <a:t>Терапија катаракте је хируршка, при чему се замућено сочиво отклања а уместо њега поставља вештачко сочиво</a:t>
            </a:r>
          </a:p>
          <a:p>
            <a:pPr marL="339725" lvl="0" indent="-339725" eaLnBrk="1" hangingPunct="1">
              <a:spcBef>
                <a:spcPts val="450"/>
              </a:spcBef>
              <a:buClrTx/>
              <a:buSzTx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sr-Cyrl-RS" altLang="en-US" sz="1800">
                <a:solidFill>
                  <a:srgbClr val="FFFFFF"/>
                </a:solidFill>
                <a:latin typeface="Arial" pitchFamily="34" charset="0"/>
                <a:ea typeface="Arial" pitchFamily="34" charset="0"/>
              </a:rPr>
              <a:t>У случају да се вештачко сочиво не може поставити, пацијент добија наочаре са одговарајућом диоптријом</a:t>
            </a:r>
          </a:p>
          <a:p>
            <a:pPr marL="339725" lvl="0" indent="-339725" eaLnBrk="1" hangingPunct="1">
              <a:spcBef>
                <a:spcPts val="450"/>
              </a:spcBef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Cyrl-RS" altLang="en-US" sz="18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spcBef>
                <a:spcPts val="450"/>
              </a:spcBef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Cyrl-RS" altLang="en-US" sz="18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spcBef>
                <a:spcPts val="450"/>
              </a:spcBef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Cyrl-RS" altLang="en-US" sz="18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spcBef>
                <a:spcPts val="450"/>
              </a:spcBef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Cyrl-RS" altLang="en-US" sz="18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spcBef>
                <a:spcPts val="450"/>
              </a:spcBef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Latn-CS" altLang="en-US" sz="18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  <a:p>
            <a:pPr marL="339725" lvl="0" indent="-339725" eaLnBrk="1" hangingPunct="1">
              <a:spcBef>
                <a:spcPts val="450"/>
              </a:spcBef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Latn-CS" altLang="en-US" sz="1800" b="1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Инконтиненција</a:t>
            </a:r>
            <a:r>
              <a:rPr kumimoji="0" lang="en-U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4038600" cy="51355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Cyrl-RS" sz="16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sr-Cyrl-RS" sz="18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Инконтиненција је неспособност задржавања мокраће или столице.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sr-Cyrl-RS" sz="18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Може бити: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sr-Cyrl-RS" sz="18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• функционална инконтиненција – 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sr-Cyrl-RS" sz="18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неспособност пацијента да оде до тоалета без одлагања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sr-Cyrl-RS" sz="18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• неинхибирана бешика – код пацијента са сенилном деменцијом Алцхајмеровог типа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sr-Cyrl-RS" sz="18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• препуњеност бешике - код бенигне хипертрофије простате, код дијабетичара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sr-Cyrl-RS" sz="18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• стрес инконтиненција - код жена у постменопаузи, код релаксације пода карлице</a:t>
            </a: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Cyrl-RS" sz="18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Cyrl-RS" sz="18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Latn-CS" sz="18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804" name="Rectangle 3"/>
          <p:cNvSpPr>
            <a:spLocks noGrp="1"/>
          </p:cNvSpPr>
          <p:nvPr>
            <p:ph type="body" idx="2"/>
          </p:nvPr>
        </p:nvSpPr>
        <p:spPr>
          <a:xfrm>
            <a:off x="4648200" y="1295400"/>
            <a:ext cx="4038600" cy="4830763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0" indent="-273050">
              <a:lnSpc>
                <a:spcPct val="9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sr-Cyrl-RS" altLang="en-US" sz="1800" b="1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Најпре треба поставити дијагнозу типа инконтиненције и лечити основно обољење</a:t>
            </a:r>
          </a:p>
          <a:p>
            <a:pPr marL="273050" lvl="0" indent="-27305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Cyrl-RS" altLang="en-US" sz="1800" b="1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lnSpc>
                <a:spcPct val="9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sr-Cyrl-RS" altLang="en-US" sz="1800" b="1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Пацијенту саветовати честе одласке у тоалет, избећи узимање седатива, диуретика, хипнотика, што дуже избећи катетеризацију (која са собом носи бројне компликације) и користити улошке и доњи веш које упија</a:t>
            </a:r>
          </a:p>
          <a:p>
            <a:pPr marL="273050" lvl="0" indent="-27305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Cyrl-RS" altLang="en-US" sz="1800" b="1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Cyrl-RS" altLang="en-US" sz="2000">
              <a:solidFill>
                <a:srgbClr val="FFFFFF"/>
              </a:solidFill>
            </a:endParaRPr>
          </a:p>
          <a:p>
            <a:pPr marL="273050" lvl="0" indent="-27305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000">
              <a:solidFill>
                <a:srgbClr val="FFFFFF"/>
              </a:solidFill>
            </a:endParaRPr>
          </a:p>
          <a:p>
            <a:pPr marL="273050" lvl="0" indent="-27305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0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958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У </a:t>
            </a: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ширем смислу, старење почиње још од самог зачећа и бесповратни је процес који се састоји из две </a:t>
            </a: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фазе: прва </a:t>
            </a: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фаза је фаза раста и развоја организма и </a:t>
            </a: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функција, док </a:t>
            </a: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је друга фаза обележена „пропадањем“ организма и слабљењем његових функција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У ужем смислу, који се много чешће користи у свакодневном говору, под старењем се подразумева само ова друга – фаза инволуције</a:t>
            </a:r>
            <a:endParaRPr kumimoji="0" lang="sr-Latn-CS" sz="2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Биологија старења</a:t>
            </a:r>
            <a:r>
              <a:rPr kumimoji="0" lang="hr-HR" sz="40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312863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Преломи костију</a:t>
            </a:r>
            <a:r>
              <a:rPr kumimoji="0" lang="sr-Latn-C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C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8851" name="Rectangle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7772400" cy="4678363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400"/>
          </a:p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 b="1"/>
          </a:p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400" b="1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Код старих особа преломи настају најчешће као последица пада</a:t>
            </a:r>
          </a:p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 b="1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 b="1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273050" lvl="0" indent="-273050">
              <a:lnSpc>
                <a:spcPct val="8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ru-RU" altLang="en-US" sz="2400" b="1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Код особа са остеопорозним променама преломи се јављају често и то након малих, наизглед безазлених повреда</a:t>
            </a:r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 b="1"/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 b="1"/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ru-RU" altLang="en-US" sz="2400" b="1"/>
          </a:p>
          <a:p>
            <a:pPr marL="273050" lvl="0" indent="-273050">
              <a:lnSpc>
                <a:spcPct val="80000"/>
              </a:lnSpc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sr-Latn-CS" altLang="en-US" sz="2400" b="1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905000"/>
            <a:ext cx="9144000" cy="2438400"/>
          </a:xfrm>
          <a:prstGeom prst="rect">
            <a:avLst/>
          </a:prstGeom>
          <a:solidFill>
            <a:srgbClr val="FFFF66"/>
          </a:solidFill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hr-HR" sz="4200" b="0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sr-Cyrl-RS" sz="42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Мере позитивног здравственог понашања</a:t>
            </a:r>
            <a:r>
              <a:rPr kumimoji="0" lang="hr-HR" sz="42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hr-HR" sz="42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hr-HR" sz="42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200" b="1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089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9463" y="4724400"/>
            <a:ext cx="3055937" cy="21336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lvl="0" indent="-609600">
              <a:buFont typeface="Wingdings" pitchFamily="2" charset="2"/>
              <a:buAutoNum type="arabicPeriod"/>
            </a:pPr>
            <a:endParaRPr lang="hr-HR" altLang="en-US" sz="2800" b="1" i="1">
              <a:latin typeface="Georgia" pitchFamily="18" charset="0"/>
            </a:endParaRPr>
          </a:p>
          <a:p>
            <a:pPr marL="609600" lvl="0" indent="-609600">
              <a:buFont typeface="Wingdings" pitchFamily="2" charset="2"/>
              <a:buAutoNum type="arabicPeriod"/>
            </a:pPr>
            <a:endParaRPr lang="hr-HR" altLang="en-US" sz="2800" b="1" i="1">
              <a:latin typeface="Georgia" pitchFamily="18" charset="0"/>
            </a:endParaRPr>
          </a:p>
          <a:p>
            <a:pPr marL="609600" lvl="0" indent="-609600">
              <a:buFont typeface="Wingdings" pitchFamily="2" charset="2"/>
              <a:buAutoNum type="arabicPeriod"/>
            </a:pPr>
            <a:endParaRPr lang="hr-HR" altLang="en-US" sz="2800" b="1" i="1">
              <a:latin typeface="Georgia" pitchFamily="18" charset="0"/>
            </a:endParaRPr>
          </a:p>
          <a:p>
            <a:pPr marL="609600" lvl="0" indent="-609600">
              <a:buFont typeface="Wingdings" pitchFamily="2" charset="2"/>
              <a:buAutoNum type="arabicPeriod"/>
            </a:pPr>
            <a:endParaRPr lang="ru-RU" altLang="en-US" sz="2800" b="1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609600" lvl="0" indent="-609600">
              <a:buFont typeface="Wingdings" pitchFamily="2" charset="2"/>
              <a:buAutoNum type="arabicPeriod"/>
            </a:pPr>
            <a:r>
              <a:rPr lang="ru-RU" altLang="en-US" sz="28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Стална телесна активност од младости до дубоке старости укључује свакодневне вежбе дисања и вежбе мишића дна карлице због спречавања невољног мокрења</a:t>
            </a:r>
          </a:p>
          <a:p>
            <a:pPr marL="609600" lvl="0" indent="-609600">
              <a:buFont typeface="Wingdings" pitchFamily="2" charset="2"/>
              <a:buAutoNum type="arabicPeriod"/>
            </a:pPr>
            <a:endParaRPr lang="ru-RU" altLang="en-US" sz="2800">
              <a:solidFill>
                <a:srgbClr val="FFFFFF"/>
              </a:solidFill>
              <a:latin typeface="Calibri" pitchFamily="34" charset="0"/>
              <a:ea typeface="Calibri" pitchFamily="34" charset="0"/>
            </a:endParaRPr>
          </a:p>
          <a:p>
            <a:pPr marL="609600" lvl="0" indent="-609600">
              <a:buFont typeface="Wingdings" pitchFamily="2" charset="2"/>
              <a:buAutoNum type="arabicPeriod"/>
            </a:pPr>
            <a:r>
              <a:rPr lang="ru-RU" altLang="en-US" sz="2800">
                <a:solidFill>
                  <a:srgbClr val="FFFFFF"/>
                </a:solidFill>
                <a:latin typeface="Calibri" pitchFamily="34" charset="0"/>
                <a:ea typeface="Calibri" pitchFamily="34" charset="0"/>
              </a:rPr>
              <a:t>Стална психичка активност - доживотно учење и стицање нових вештина и знања</a:t>
            </a:r>
          </a:p>
          <a:p>
            <a:pPr marL="609600" lvl="0" indent="-609600">
              <a:buFont typeface="Wingdings" pitchFamily="2" charset="2"/>
              <a:buAutoNum type="arabicPeriod"/>
            </a:pPr>
            <a:endParaRPr lang="ru-RU" altLang="en-US" sz="2800" b="1" i="1">
              <a:latin typeface="Georgia" pitchFamily="18" charset="0"/>
            </a:endParaRPr>
          </a:p>
          <a:p>
            <a:pPr marL="609600" lvl="0" indent="-609600">
              <a:buFont typeface="Wingdings" pitchFamily="2" charset="2"/>
              <a:buAutoNum type="arabicPeriod"/>
            </a:pPr>
            <a:endParaRPr lang="ru-RU" altLang="en-US" sz="2800" b="1" i="1">
              <a:latin typeface="Georgia" pitchFamily="18" charset="0"/>
            </a:endParaRPr>
          </a:p>
          <a:p>
            <a:pPr marL="609600" lvl="0" indent="-609600">
              <a:buFont typeface="Wingdings" pitchFamily="2" charset="2"/>
              <a:buAutoNum type="arabicPeriod"/>
            </a:pPr>
            <a:endParaRPr lang="ru-RU" altLang="en-US" sz="2800" b="1" i="1">
              <a:latin typeface="Georgia" pitchFamily="18" charset="0"/>
            </a:endParaRPr>
          </a:p>
          <a:p>
            <a:pPr marL="609600" lvl="0" indent="-609600">
              <a:buFont typeface="Wingdings" pitchFamily="2" charset="2"/>
              <a:buAutoNum type="arabicPeriod"/>
            </a:pPr>
            <a:endParaRPr lang="hr-HR" altLang="en-US" sz="2800" b="1" i="1">
              <a:latin typeface="Georgia" pitchFamily="18" charset="0"/>
            </a:endParaRPr>
          </a:p>
          <a:p>
            <a:pPr marL="609600" lvl="0" indent="-609600">
              <a:buFont typeface="Wingdings" pitchFamily="2" charset="2"/>
              <a:buNone/>
            </a:pPr>
            <a:r>
              <a:rPr sz="2800" b="1" i="1">
                <a:latin typeface="Georgia" pitchFamily="18" charset="0"/>
              </a:rPr>
              <a:t/>
            </a:r>
            <a:br>
              <a:rPr sz="2800" b="1" i="1">
                <a:latin typeface="Georgia" pitchFamily="18" charset="0"/>
              </a:rPr>
            </a:br>
            <a:endParaRPr b="1" i="1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6400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3. Правилна медитеранска исхрана која је рестрикцијска по калоријској вредности за старије од 65 г. (унос не већи од 1500 цал с обзиром на – смањење базалног метаболизма у старијих особа) </a:t>
            </a:r>
          </a:p>
          <a:p>
            <a:pPr marL="609600" marR="0" lvl="0" indent="-60960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609600" marR="0" lvl="0" indent="-60960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укључује редовно узимање поврћа и воћа, рибе, белог меса</a:t>
            </a:r>
          </a:p>
          <a:p>
            <a:pPr marL="609600" marR="0" lvl="0" indent="-60960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609600" marR="0" lvl="0" indent="-60960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смањени унос у исхрани: белог брашна, белог шећера, белог пиринча, соли, масти </a:t>
            </a:r>
          </a:p>
          <a:p>
            <a:pPr marL="609600" marR="0" lvl="0" indent="-60960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609600" marR="0" lvl="0" indent="-60960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унос до 2 лит. дневно незаслађене течности - најбоље обичне воде</a:t>
            </a:r>
          </a:p>
          <a:p>
            <a:pPr marL="609600" marR="0" lvl="0" indent="-60960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609600" marR="0" lvl="0" indent="-60960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храну припремати по правилу свежу, избегавати поховану и пржену храну и узимати дневно само 1 дцл црног вина уз оброк</a:t>
            </a:r>
            <a:b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</a:b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609600" marR="0" lvl="0" indent="-60960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609600" marR="0" lvl="0" indent="-60960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609600" marR="0" lvl="0" indent="-609600" algn="l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4"/>
          <p:cNvSpPr/>
          <p:nvPr/>
        </p:nvSpPr>
        <p:spPr>
          <a:xfrm>
            <a:off x="0" y="228600"/>
            <a:ext cx="8782050" cy="954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5pPr>
          </a:lstStyle>
          <a:p>
            <a:pPr marL="0" lvl="0" indent="0" algn="ctr" eaLnBrk="1" hangingPunct="1"/>
            <a:r>
              <a:rPr sz="2800">
                <a:solidFill>
                  <a:srgbClr val="FFFFFF"/>
                </a:solidFill>
                <a:latin typeface="Calibri" pitchFamily="34" charset="0"/>
              </a:rPr>
              <a:t/>
            </a:r>
            <a:br>
              <a:rPr sz="2800">
                <a:solidFill>
                  <a:srgbClr val="FFFFFF"/>
                </a:solidFill>
                <a:latin typeface="Calibri" pitchFamily="34" charset="0"/>
              </a:rPr>
            </a:br>
            <a:endParaRPr sz="2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3971" name="Rectangle 5"/>
          <p:cNvSpPr/>
          <p:nvPr/>
        </p:nvSpPr>
        <p:spPr>
          <a:xfrm>
            <a:off x="76200" y="3352800"/>
            <a:ext cx="8610600" cy="954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sz="2800" b="1" i="1">
                <a:latin typeface="Georgia" pitchFamily="18" charset="0"/>
                <a:ea typeface="Arial" pitchFamily="34" charset="0"/>
              </a:rPr>
              <a:t/>
            </a:r>
            <a:br>
              <a:rPr sz="2800" b="1" i="1">
                <a:latin typeface="Georgia" pitchFamily="18" charset="0"/>
                <a:ea typeface="Arial" pitchFamily="34" charset="0"/>
              </a:rPr>
            </a:br>
            <a:endParaRPr sz="2800" b="1" i="1">
              <a:latin typeface="Georgia" pitchFamily="18" charset="0"/>
              <a:ea typeface="Arial" pitchFamily="34" charset="0"/>
            </a:endParaRPr>
          </a:p>
        </p:txBody>
      </p:sp>
      <p:sp>
        <p:nvSpPr>
          <p:cNvPr id="83972" name="Rectangle 1"/>
          <p:cNvSpPr/>
          <p:nvPr/>
        </p:nvSpPr>
        <p:spPr>
          <a:xfrm>
            <a:off x="485775" y="942975"/>
            <a:ext cx="8229600" cy="184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5pPr>
          </a:lstStyle>
          <a:p>
            <a:pPr marL="0" lvl="0" indent="0"/>
            <a:endParaRPr lang="ru-RU" altLang="en-US"/>
          </a:p>
          <a:p>
            <a:pPr marL="0" lvl="0" indent="0"/>
            <a:r>
              <a:rPr lang="ru-RU" altLang="en-US" sz="2400">
                <a:solidFill>
                  <a:srgbClr val="FFFFFF"/>
                </a:solidFill>
              </a:rPr>
              <a:t>4. Спречавати гојазност, али и потхрањеност у старости</a:t>
            </a:r>
          </a:p>
          <a:p>
            <a:pPr marL="0" lvl="0" indent="0"/>
            <a:r>
              <a:rPr lang="ru-RU" altLang="en-US" sz="2400">
                <a:solidFill>
                  <a:srgbClr val="FFFFFF"/>
                </a:solidFill>
              </a:rPr>
              <a:t/>
            </a:r>
            <a:br>
              <a:rPr lang="ru-RU" altLang="en-US" sz="2400">
                <a:solidFill>
                  <a:srgbClr val="FFFFFF"/>
                </a:solidFill>
              </a:rPr>
            </a:br>
            <a:r>
              <a:rPr lang="ru-RU" altLang="en-US" sz="2400">
                <a:solidFill>
                  <a:srgbClr val="FFFFFF"/>
                </a:solidFill>
              </a:rPr>
              <a:t>5. Непушење и независност од лекова, алкохола, опијата, црне кафе и других средстава зависности</a:t>
            </a:r>
          </a:p>
        </p:txBody>
      </p:sp>
      <p:sp>
        <p:nvSpPr>
          <p:cNvPr id="83973" name="Rectangle 2"/>
          <p:cNvSpPr/>
          <p:nvPr/>
        </p:nvSpPr>
        <p:spPr>
          <a:xfrm>
            <a:off x="457200" y="3365500"/>
            <a:ext cx="8534400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5pPr>
          </a:lstStyle>
          <a:p>
            <a:pPr marL="0" lvl="0" indent="0"/>
            <a:r>
              <a:rPr lang="ru-RU" altLang="en-US" sz="2400">
                <a:solidFill>
                  <a:srgbClr val="FFFFFF"/>
                </a:solidFill>
              </a:rPr>
              <a:t>6. Стална радна активност и након пензионисања</a:t>
            </a:r>
            <a:br>
              <a:rPr lang="ru-RU" altLang="en-US" sz="2400">
                <a:solidFill>
                  <a:srgbClr val="FFFFFF"/>
                </a:solidFill>
              </a:rPr>
            </a:br>
            <a:endParaRPr lang="ru-RU" altLang="en-US" sz="2400">
              <a:solidFill>
                <a:srgbClr val="FFFFFF"/>
              </a:solidFill>
            </a:endParaRPr>
          </a:p>
          <a:p>
            <a:pPr marL="0" lvl="0" indent="0"/>
            <a:r>
              <a:rPr lang="ru-RU" altLang="en-US" sz="2400">
                <a:solidFill>
                  <a:srgbClr val="FFFFFF"/>
                </a:solidFill>
              </a:rPr>
              <a:t>7. Оптимистично живљење - смејати се и бити што </a:t>
            </a:r>
          </a:p>
          <a:p>
            <a:pPr marL="0" lvl="0" indent="0"/>
            <a:r>
              <a:rPr lang="ru-RU" altLang="en-US" sz="2400">
                <a:solidFill>
                  <a:srgbClr val="FFFFFF"/>
                </a:solidFill>
              </a:rPr>
              <a:t>ведрији </a:t>
            </a:r>
          </a:p>
          <a:p>
            <a:pPr marL="0" lvl="0" indent="0"/>
            <a:endParaRPr lang="ru-RU" altLang="en-US" sz="2400">
              <a:solidFill>
                <a:srgbClr val="FFFFFF"/>
              </a:solidFill>
            </a:endParaRPr>
          </a:p>
          <a:p>
            <a:pPr marL="0" lvl="0" indent="0"/>
            <a:r>
              <a:rPr lang="ru-RU" altLang="en-US" sz="2400">
                <a:solidFill>
                  <a:srgbClr val="FFFFFF"/>
                </a:solidFill>
              </a:rPr>
              <a:t>Не кривити друге за властите неуспехе</a:t>
            </a:r>
            <a:endParaRPr lang="sr-Latn-RS" altLang="en-US" sz="24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"/>
          <p:cNvSpPr/>
          <p:nvPr/>
        </p:nvSpPr>
        <p:spPr>
          <a:xfrm>
            <a:off x="381000" y="609600"/>
            <a:ext cx="8382000" cy="4708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5pPr>
          </a:lstStyle>
          <a:p>
            <a:pPr marL="0" lvl="0" indent="0"/>
            <a:r>
              <a:rPr lang="ru-RU" altLang="en-US" sz="2000">
                <a:solidFill>
                  <a:srgbClr val="FFFFFF"/>
                </a:solidFill>
              </a:rPr>
              <a:t>8. Ширење доброте и љубави за породицу, за младе и старије око себе као и за посао који се обавља</a:t>
            </a:r>
          </a:p>
          <a:p>
            <a:pPr marL="0" lvl="0" indent="0"/>
            <a:r>
              <a:rPr lang="ru-RU" altLang="en-US" sz="2000">
                <a:solidFill>
                  <a:srgbClr val="FFFFFF"/>
                </a:solidFill>
              </a:rPr>
              <a:t/>
            </a:r>
            <a:br>
              <a:rPr lang="ru-RU" altLang="en-US" sz="2000">
                <a:solidFill>
                  <a:srgbClr val="FFFFFF"/>
                </a:solidFill>
              </a:rPr>
            </a:br>
            <a:endParaRPr lang="ru-RU" altLang="en-US" sz="2000">
              <a:solidFill>
                <a:srgbClr val="FFFFFF"/>
              </a:solidFill>
            </a:endParaRPr>
          </a:p>
          <a:p>
            <a:pPr marL="0" lvl="0" indent="0"/>
            <a:endParaRPr lang="ru-RU" altLang="en-US" sz="2000">
              <a:solidFill>
                <a:srgbClr val="FFFFFF"/>
              </a:solidFill>
            </a:endParaRPr>
          </a:p>
          <a:p>
            <a:pPr marL="0" lvl="0" indent="0"/>
            <a:r>
              <a:rPr lang="ru-RU" altLang="en-US" sz="2000">
                <a:solidFill>
                  <a:srgbClr val="FFFFFF"/>
                </a:solidFill>
              </a:rPr>
              <a:t>9. Избегавање усамљености и депресије, развијање комуникације, вежбање прилагођавања на стресне догађаје</a:t>
            </a:r>
            <a:br>
              <a:rPr lang="ru-RU" altLang="en-US" sz="2000">
                <a:solidFill>
                  <a:srgbClr val="FFFFFF"/>
                </a:solidFill>
              </a:rPr>
            </a:br>
            <a:endParaRPr lang="ru-RU" altLang="en-US" sz="2000">
              <a:solidFill>
                <a:srgbClr val="FFFFFF"/>
              </a:solidFill>
            </a:endParaRPr>
          </a:p>
          <a:p>
            <a:pPr marL="0" lvl="0" indent="0"/>
            <a:endParaRPr lang="ru-RU" altLang="en-US" sz="2000">
              <a:solidFill>
                <a:srgbClr val="FFFFFF"/>
              </a:solidFill>
            </a:endParaRPr>
          </a:p>
          <a:p>
            <a:pPr marL="0" lvl="0" indent="0"/>
            <a:endParaRPr lang="ru-RU" altLang="en-US" sz="2000">
              <a:solidFill>
                <a:srgbClr val="FFFFFF"/>
              </a:solidFill>
            </a:endParaRPr>
          </a:p>
          <a:p>
            <a:pPr marL="0" lvl="0" indent="0"/>
            <a:r>
              <a:rPr lang="ru-RU" altLang="en-US" sz="2000">
                <a:solidFill>
                  <a:srgbClr val="FFFFFF"/>
                </a:solidFill>
              </a:rPr>
              <a:t>10. Лична и  хигијена околине, хигијена зуба и протеза, редовно сечење ноктију на рукама и ногама</a:t>
            </a:r>
          </a:p>
          <a:p>
            <a:pPr marL="0" lvl="0" indent="0"/>
            <a:r>
              <a:rPr lang="ru-RU" altLang="en-US" sz="2000">
                <a:solidFill>
                  <a:srgbClr val="FFFFFF"/>
                </a:solidFill>
              </a:rPr>
              <a:t>Уклањање баријера, клизавих и мокрих површина у кући и околини ради спречавања падова и озледа</a:t>
            </a:r>
            <a:br>
              <a:rPr lang="ru-RU" altLang="en-US" sz="2000">
                <a:solidFill>
                  <a:srgbClr val="FFFFFF"/>
                </a:solidFill>
              </a:rPr>
            </a:br>
            <a:endParaRPr lang="ru-RU" altLang="en-US" sz="20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"/>
          <p:cNvSpPr/>
          <p:nvPr/>
        </p:nvSpPr>
        <p:spPr>
          <a:xfrm>
            <a:off x="304800" y="1028700"/>
            <a:ext cx="8458200" cy="4092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defRPr>
            </a:lvl5pPr>
          </a:lstStyle>
          <a:p>
            <a:pPr marL="0" lvl="0" indent="0"/>
            <a:r>
              <a:rPr lang="ru-RU" altLang="en-US" sz="2000">
                <a:solidFill>
                  <a:srgbClr val="FFFFFF"/>
                </a:solidFill>
              </a:rPr>
              <a:t>11. Неприхватање предрасуда и незнања о старењу и старости као болести, немоћи и зависности од других (само свака 5</a:t>
            </a:r>
            <a:r>
              <a:rPr lang="sr-Latn-RS" altLang="en-US" sz="2000">
                <a:solidFill>
                  <a:srgbClr val="FFFFFF"/>
                </a:solidFill>
              </a:rPr>
              <a:t>.</a:t>
            </a:r>
            <a:r>
              <a:rPr lang="ru-RU" altLang="en-US" sz="2000">
                <a:solidFill>
                  <a:srgbClr val="FFFFFF"/>
                </a:solidFill>
              </a:rPr>
              <a:t> старија особа зависна је од туђе помоћи због функционалне онеспособљености)</a:t>
            </a:r>
            <a:br>
              <a:rPr lang="ru-RU" altLang="en-US" sz="2000">
                <a:solidFill>
                  <a:srgbClr val="FFFFFF"/>
                </a:solidFill>
              </a:rPr>
            </a:br>
            <a:endParaRPr lang="ru-RU" altLang="en-US" sz="2000">
              <a:solidFill>
                <a:srgbClr val="FFFFFF"/>
              </a:solidFill>
            </a:endParaRPr>
          </a:p>
          <a:p>
            <a:pPr marL="0" lvl="0" indent="0"/>
            <a:endParaRPr lang="ru-RU" altLang="en-US" sz="2000">
              <a:solidFill>
                <a:srgbClr val="FFFFFF"/>
              </a:solidFill>
            </a:endParaRPr>
          </a:p>
          <a:p>
            <a:pPr marL="0" lvl="0" indent="0"/>
            <a:endParaRPr lang="ru-RU" altLang="en-US" sz="2000">
              <a:solidFill>
                <a:srgbClr val="FFFFFF"/>
              </a:solidFill>
            </a:endParaRPr>
          </a:p>
          <a:p>
            <a:pPr marL="0" lvl="0" indent="0"/>
            <a:r>
              <a:rPr lang="ru-RU" altLang="en-US" sz="2000">
                <a:solidFill>
                  <a:srgbClr val="FFFFFF"/>
                </a:solidFill>
              </a:rPr>
              <a:t>12. Придржавање упутстава лечења и узимања лекова под на</a:t>
            </a:r>
            <a:r>
              <a:rPr lang="sr-Cyrl-RS" altLang="en-US" sz="2000">
                <a:solidFill>
                  <a:srgbClr val="FFFFFF"/>
                </a:solidFill>
              </a:rPr>
              <a:t>дз</a:t>
            </a:r>
            <a:r>
              <a:rPr lang="ru-RU" altLang="en-US" sz="2000">
                <a:solidFill>
                  <a:srgbClr val="FFFFFF"/>
                </a:solidFill>
              </a:rPr>
              <a:t>ором лекара</a:t>
            </a:r>
            <a:br>
              <a:rPr lang="ru-RU" altLang="en-US" sz="2000">
                <a:solidFill>
                  <a:srgbClr val="FFFFFF"/>
                </a:solidFill>
              </a:rPr>
            </a:br>
            <a:endParaRPr lang="ru-RU" altLang="en-US" sz="2000">
              <a:solidFill>
                <a:srgbClr val="FFFFFF"/>
              </a:solidFill>
            </a:endParaRPr>
          </a:p>
          <a:p>
            <a:pPr marL="0" lvl="0" indent="0"/>
            <a:endParaRPr lang="ru-RU" altLang="en-US" sz="2000">
              <a:solidFill>
                <a:srgbClr val="FFFFFF"/>
              </a:solidFill>
            </a:endParaRPr>
          </a:p>
          <a:p>
            <a:pPr marL="0" lvl="0" indent="0"/>
            <a:endParaRPr lang="ru-RU" altLang="en-US" sz="2000">
              <a:solidFill>
                <a:srgbClr val="FFFFFF"/>
              </a:solidFill>
            </a:endParaRPr>
          </a:p>
          <a:p>
            <a:pPr marL="0" lvl="0" indent="0"/>
            <a:r>
              <a:rPr lang="ru-RU" altLang="en-US" sz="2000">
                <a:solidFill>
                  <a:srgbClr val="FFFFFF"/>
                </a:solidFill>
              </a:rPr>
              <a:t>13. Пренос умећа, знања, радног и животног искуства на млађе и друге старије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8600" y="0"/>
            <a:ext cx="8915400" cy="17526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32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Функционално</a:t>
            </a:r>
            <a:r>
              <a:rPr kumimoji="0" lang="en-US" sz="3200" b="1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r-Cyrl-RS" sz="3200" b="0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способан</a:t>
            </a:r>
            <a:r>
              <a:rPr kumimoji="0" lang="en-US" sz="3200" b="0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r-Cyrl-RS" sz="3200" b="0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старији човек је најкориснији члан заједнице у којој живи и ствара</a:t>
            </a:r>
            <a:r>
              <a:rPr kumimoji="0" lang="hr-HR" sz="3200" b="0" i="1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endParaRPr kumimoji="0" lang="en-US" sz="3200" b="0" i="1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343400"/>
            <a:ext cx="9144000" cy="20113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hr-HR" sz="2600" b="1" i="1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6" charset="0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hr-HR" sz="2600" b="1" i="1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6" charset="0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/>
            </a:pPr>
            <a:r>
              <a:rPr kumimoji="0" lang="sr-Cyrl-RS" sz="3200" b="1" i="1" u="none" strike="noStrike" kern="1200" cap="none" spc="0" normalizeH="0" baseline="0" noProof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j-lt" pitchFamily="18" charset="0"/>
                <a:ea typeface="+mn-ea"/>
                <a:cs typeface="+mn-cs"/>
              </a:rPr>
              <a:t>Старост треба активно доживљавати, а не пасивно проживљавати</a:t>
            </a:r>
            <a:r>
              <a:rPr kumimoji="0" lang="hr-HR" sz="3200" b="1" i="1" u="none" strike="noStrike" kern="1200" cap="none" spc="0" normalizeH="0" baseline="0" noProof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j-lt" pitchFamily="18" charset="0"/>
                <a:ea typeface="+mn-ea"/>
                <a:cs typeface="+mn-cs"/>
              </a:rPr>
              <a:t>!</a:t>
            </a:r>
            <a:endParaRPr kumimoji="0" lang="en-US" sz="3200" b="1" i="1" u="none" strike="noStrike" kern="1200" cap="none" spc="0" normalizeH="0" baseline="0" noProof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8704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905000"/>
            <a:ext cx="3657600" cy="32004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Здравствена заштита старијих особа</a:t>
            </a:r>
            <a:endParaRPr kumimoji="0" lang="en-US" sz="4000" b="0" i="0" u="none" strike="noStrike" kern="1200" cap="none" spc="-100" normalizeH="0" baseline="0" noProof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endParaRPr lang="ru-RU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 eaLnBrk="1" hangingPunct="1"/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Старост је физиолошка појава и тај је процес нужно добро познавати </a:t>
            </a:r>
          </a:p>
          <a:p>
            <a:pPr lvl="0" eaLnBrk="1" hangingPunct="1"/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Нужност- индивидуални геронтолошки приступ</a:t>
            </a:r>
          </a:p>
          <a:p>
            <a:pPr lvl="0" eaLnBrk="1" hangingPunct="1"/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Прилагођавање дијагностике, лечења, рехабилитације и неге старијој доби</a:t>
            </a:r>
          </a:p>
          <a:p>
            <a:pPr lvl="0" eaLnBrk="1" hangingPunct="1"/>
            <a:endParaRPr lang="ru-RU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 eaLnBrk="1" hangingPunct="1"/>
            <a:endParaRPr lang="ru-RU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 eaLnBrk="1" hangingPunct="1"/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Важно је - сачувати  </a:t>
            </a:r>
            <a:r>
              <a:rPr lang="ru-RU" altLang="en-US" sz="2400">
                <a:solidFill>
                  <a:srgbClr val="FFFF00"/>
                </a:solidFill>
                <a:latin typeface="Calibri" pitchFamily="34" charset="0"/>
              </a:rPr>
              <a:t>функционалну способност болесника</a:t>
            </a:r>
          </a:p>
          <a:p>
            <a:pPr lvl="0" eaLnBrk="1" hangingPunct="1"/>
            <a:endParaRPr lang="ru-RU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 eaLnBrk="1" hangingPunct="1"/>
            <a:endParaRPr lang="hr-HR" altLang="en-US" sz="24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8068" name="Down Arrow 3"/>
          <p:cNvSpPr/>
          <p:nvPr/>
        </p:nvSpPr>
        <p:spPr>
          <a:xfrm>
            <a:off x="5029200" y="3810000"/>
            <a:ext cx="484188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8069" name="Oval 4"/>
          <p:cNvSpPr/>
          <p:nvPr/>
        </p:nvSpPr>
        <p:spPr>
          <a:xfrm>
            <a:off x="3352800" y="4800600"/>
            <a:ext cx="51054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4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Здравствена заштита старијих особа</a:t>
            </a:r>
            <a:endParaRPr kumimoji="0" lang="hr-HR" sz="4200" b="0" i="0" u="none" strike="noStrike" kern="1200" cap="none" spc="-100" normalizeH="0" baseline="0" noProof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Свакој петој особи између 65. и 74. год. потребна је здравствена, социјална помоћ и туђа нега</a:t>
            </a:r>
          </a:p>
          <a:p>
            <a:pPr lvl="0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Ова помоћ је још потребнија особама изнад наведене старосне доби</a:t>
            </a:r>
          </a:p>
          <a:p>
            <a:pPr lvl="0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Основно обележје ове популације – мултиморбидитет</a:t>
            </a:r>
          </a:p>
          <a:p>
            <a:pPr lvl="0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Значај примарне, секундарне и терцијарне превенције ради избегавања настанка компликација </a:t>
            </a:r>
            <a:endParaRPr lang="hr-HR" altLang="en-US" sz="24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9092" name="Rectangle 3"/>
          <p:cNvSpPr/>
          <p:nvPr/>
        </p:nvSpPr>
        <p:spPr>
          <a:xfrm>
            <a:off x="609600" y="4800600"/>
            <a:ext cx="8153400" cy="10668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sng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функционална неспособност</a:t>
            </a:r>
            <a:r>
              <a:rPr kumimoji="0" lang="sr-Latn-RS" sz="2400" b="1" i="0" u="sng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ru-RU" sz="2400" b="1" i="0" u="sng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ru-RU" sz="2400" b="1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–  геријатријски  синдром 4 “Н” </a:t>
            </a: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– </a:t>
            </a: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непокретност</a:t>
            </a: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, несамосталност, нестабилност и неконтролисано </a:t>
            </a: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мокрење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89093" name="Down Arrow 5"/>
          <p:cNvSpPr/>
          <p:nvPr/>
        </p:nvSpPr>
        <p:spPr>
          <a:xfrm>
            <a:off x="2590800" y="4114800"/>
            <a:ext cx="484188" cy="304800"/>
          </a:xfrm>
          <a:prstGeom prst="downArrow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sr-Latn-C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Старење и старост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3434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8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Иако се старост и старење као феномен проучава већ вековима кроз историју, ни данас </a:t>
            </a: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не постоји једна, потпуна и јединствена дефиниција старости  нити свеобухватно објашњење процеса старења</a:t>
            </a:r>
          </a:p>
          <a:p>
            <a:pPr marL="273050" marR="0" lvl="0" indent="-273050" algn="l" defTabSz="914400" rtl="0" eaLnBrk="0" fontAlgn="base" latinLnBrk="0" hangingPunct="0">
              <a:lnSpc>
                <a:spcPct val="8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 pitchFamily="34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8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У сваком случају, врло је тешко код човека одредити тачну границу између ове две фазе старења и одредити опште објективне показатеље који показују да је </a:t>
            </a: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фаза развоја (еволуције) замењена фазом пада функција (инволуције) и да је у животу једне особе наступила старост</a:t>
            </a:r>
            <a:endParaRPr kumimoji="0" lang="sr-Latn-CS" sz="2800" b="0" i="0" u="none" strike="noStrike" kern="120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hr-HR" sz="4200" b="0" i="0" u="none" strike="noStrike" kern="1200" cap="none" spc="-100" normalizeH="0" baseline="0" noProof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  <a:noFill/>
          <a:ln w="381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>
              <a:lnSpc>
                <a:spcPct val="90000"/>
              </a:lnSpc>
            </a:pPr>
            <a:endParaRPr lang="sr-Latn-RS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 eaLnBrk="1" hangingPunct="1">
              <a:lnSpc>
                <a:spcPct val="90000"/>
              </a:lnSpc>
            </a:pPr>
            <a:r>
              <a:rPr lang="sr-Latn-RS" altLang="en-US" sz="2400">
                <a:solidFill>
                  <a:srgbClr val="FFFFFF"/>
                </a:solidFill>
                <a:latin typeface="Calibri" pitchFamily="34" charset="0"/>
              </a:rPr>
              <a:t>O</a:t>
            </a: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бавеза свих здравствених радника је упознавање са проблематиком и карактеристикама старије животне доби</a:t>
            </a:r>
          </a:p>
          <a:p>
            <a:pPr lvl="0" eaLnBrk="1" hangingPunct="1">
              <a:lnSpc>
                <a:spcPct val="90000"/>
              </a:lnSpc>
            </a:pPr>
            <a:endParaRPr lang="ru-RU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 eaLnBrk="1" hangingPunct="1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Основни мото здравствене неге старијих особа је интеграција ове популације у друштво (“Додати живот годинама, а не само године животу”)</a:t>
            </a:r>
          </a:p>
          <a:p>
            <a:pPr lvl="0" eaLnBrk="1" hangingPunct="1">
              <a:lnSpc>
                <a:spcPct val="90000"/>
              </a:lnSpc>
            </a:pPr>
            <a:endParaRPr lang="ru-RU" altLang="en-US" sz="2400">
              <a:solidFill>
                <a:srgbClr val="FFFFFF"/>
              </a:solidFill>
              <a:latin typeface="Calibri" pitchFamily="34" charset="0"/>
            </a:endParaRPr>
          </a:p>
          <a:p>
            <a:pPr lvl="0" eaLnBrk="1" hangingPunct="1">
              <a:lnSpc>
                <a:spcPct val="90000"/>
              </a:lnSpc>
            </a:pPr>
            <a:r>
              <a:rPr lang="ru-RU" altLang="en-US" sz="2400">
                <a:solidFill>
                  <a:srgbClr val="FFFFFF"/>
                </a:solidFill>
                <a:latin typeface="Calibri" pitchFamily="34" charset="0"/>
              </a:rPr>
              <a:t>Човек и након повлачења из активности, треба да се осећа корисним и објективно то и да буде у односу на породицу и друштво</a:t>
            </a:r>
          </a:p>
          <a:p>
            <a:pPr lvl="0" eaLnBrk="1" hangingPunct="1">
              <a:lnSpc>
                <a:spcPct val="90000"/>
              </a:lnSpc>
            </a:pPr>
            <a:endParaRPr lang="ru-RU" altLang="en-US" sz="24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Услуге социјалне помоћи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39624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Georgia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које можемо да пружимо старим особама су: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смештај у геронтолошки центар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смештај у дневни центар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боравак у дневним клубовима за старе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кућна нега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организовање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друштвених догађаја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 којима би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Georgia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учествовали стари људи</a:t>
            </a:r>
            <a:endParaRPr kumimoji="0" lang="sr-Latn-CS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 fontScale="9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Georgia-Bold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 све може да помаже старима</a:t>
            </a:r>
            <a:r>
              <a:rPr kumimoji="0" lang="sr-Latn-C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31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8100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Georgia" pitchFamily="18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sr-Latn-CS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геронтолошки центри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центри за социјални рад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медицинске установе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удружења грађана /не-владине организације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самоорганизована удружења старих особа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Georgia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појединци....</a:t>
            </a:r>
            <a:endParaRPr kumimoji="0" lang="sr-Latn-CS" sz="26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hr-HR" sz="4200" b="0" i="0" u="none" strike="noStrike" kern="1200" cap="none" spc="-100" normalizeH="0" baseline="0" noProof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Програм здравствених поступака и мера у заштити здравља старијих особа укључује:</a:t>
            </a: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примарну</a:t>
            </a: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секундарну </a:t>
            </a: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терцијарну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превенцију</a:t>
            </a: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Циљ – задржавање унутар породице</a:t>
            </a: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hr-HR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hr-HR" sz="4200" b="0" i="0" u="none" strike="noStrike" kern="1200" cap="none" spc="-100" normalizeH="0" baseline="0" noProof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Задатак Геронтолошке службе је праћење, проучавање, евалуација и  предлагање нових здравствених мера у нези старих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Геронтолошки тим треба да се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састоји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од: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1. лекара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(специјалиста јавног здравља или епидемиолог)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2. више медицинске сестре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или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вишег радног терапеута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за старије људе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3. здравственог статистичара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или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информатичара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здравствене струке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hr-HR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Потребе старијих за примарном здравственом заштитом</a:t>
            </a:r>
            <a:endParaRPr kumimoji="0" lang="en-US" sz="4000" b="0" i="0" u="none" strike="noStrike" kern="1200" cap="none" spc="-100" normalizeH="0" baseline="0" noProof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hr-HR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Према препорукама СЗО примарна здравствена заштита има централно место у здравственој заштити старијих особа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Обухвата мере превенције, дијагностике, лечења, рехабилитације и неге у здравственим установама и у кући болесника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endParaRPr kumimoji="0" lang="hr-HR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Превенција</a:t>
            </a:r>
            <a:endParaRPr kumimoji="0" lang="en-US" sz="4000" b="0" i="0" u="none" strike="noStrike" kern="1200" cap="none" spc="-100" normalizeH="0" baseline="0" noProof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rgbClr val="FFFF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Превентивне активности неопходно је започети за време старења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Примарна превенција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– спречавање појављивања болести (образовна улога здравственог особља)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Посебан нагласак на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мењању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негативног става о старењу и старијима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Промене начина понашања (исхрана, телесна активност, спречавање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незгода...)</a:t>
            </a:r>
            <a:endParaRPr kumimoji="0" lang="hr-HR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Превенција</a:t>
            </a:r>
            <a:endParaRPr kumimoji="0" lang="hr-HR" sz="4000" b="0" i="0" u="none" strike="noStrike" kern="1200" cap="none" spc="-100" normalizeH="0" baseline="0" noProof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1148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rgbClr val="FFFF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Секундарна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превенција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– циљ је: рано откривање болести како би им се развој могао зауставити или чак и отклонити</a:t>
            </a: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Укључује многе, врло једноставне процедуре (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РТГ, преглед вида, слуха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...)</a:t>
            </a: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На тај начин се могу открити бројне болести укључујући кардио и цереброваскуларне болести, али и туморе – ова стања представљају и најзначајније узроке смртности</a:t>
            </a: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1" i="0" u="sng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1" i="0" u="sng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hr-HR" sz="2400" b="1" i="0" u="sng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Превенција</a:t>
            </a:r>
            <a:endParaRPr kumimoji="0" lang="hr-HR" sz="4000" b="0" i="0" u="none" strike="noStrike" kern="1200" cap="none" spc="-100" normalizeH="0" baseline="0" noProof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  <a:prstGeom prst="rect">
            <a:avLst/>
          </a:prstGeom>
          <a:solidFill>
            <a:schemeClr val="tx1">
              <a:lumMod val="50000"/>
            </a:schemeClr>
          </a:solidFill>
          <a:ln w="38100">
            <a:solidFill>
              <a:srgbClr val="FFFF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Терцијарна превенција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– активности којима се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спречавају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поремећаји и оштећења која може узроковати постојећа болест</a:t>
            </a: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За старије људе најважније је задржати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самосталност и независност од туђе помоћи</a:t>
            </a: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Посебно важна улога породичног лекара - од едукације до спровођења медицинских поступака </a:t>
            </a: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55575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 fontScale="9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Verdana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sr-Latn-CS" sz="40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CS" sz="40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Latn-CS" sz="40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CS" sz="40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Latn-CS" sz="40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CS" sz="40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4000" b="1" i="1" u="sng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Дефинисање старости</a:t>
            </a:r>
            <a:r>
              <a:rPr kumimoji="0" lang="sr-Latn-C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CS" sz="4000" b="0" i="0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sr-Latn-C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Постоји неколико дефиниција старости као животне доби које се заснивају на различитим критеријумима: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Бирократско-хронолошко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дефинисање старости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једна од најчешће коришћених дефиниција у свакодневном животу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основни критеријум за одређивање да ли је неко стар јесу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године живота те особе</a:t>
            </a:r>
            <a:endParaRPr kumimoji="0" lang="sr-Latn-CS" sz="2400" b="0" i="0" u="none" strike="noStrike" kern="120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6350" cap="rnd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b" anchorCtr="0">
            <a:normAutofit fontScale="9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000" b="0" i="1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Georgia" pitchFamily="16" charset="0"/>
                <a:ea typeface="+mj-ea"/>
                <a:cs typeface="+mj-cs"/>
              </a:rPr>
              <a:t/>
            </a:r>
            <a:br>
              <a:rPr kumimoji="0" lang="en-US" sz="4000" b="0" i="1" u="none" strike="noStrike" kern="1200" cap="none" spc="-100" normalizeH="0" baseline="0" noProof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66"/>
                </a:solidFill>
                <a:effectLst/>
                <a:uLnTx/>
                <a:uFillTx/>
                <a:latin typeface="Georgia" pitchFamily="16" charset="0"/>
                <a:ea typeface="+mj-ea"/>
                <a:cs typeface="+mj-cs"/>
              </a:rPr>
            </a:br>
            <a:endParaRPr kumimoji="0" lang="en-US" sz="4000" b="0" i="0" u="none" strike="noStrike" kern="1200" cap="none" spc="-100" normalizeH="0" baseline="0" noProof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66"/>
              </a:solidFill>
              <a:effectLst/>
              <a:uLnTx/>
              <a:uFillTx/>
              <a:latin typeface="Georgia" pitchFamily="16" charset="0"/>
              <a:ea typeface="+mj-ea"/>
              <a:cs typeface="+mj-cs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5626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defRPr/>
            </a:pPr>
            <a:r>
              <a:rPr kumimoji="0" lang="sr-Cyrl-RS" sz="4000" b="1" i="1" u="sng" strike="noStrike" kern="1200" cap="none" spc="0" normalizeH="0" baseline="0" noProof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j-lt" pitchFamily="18" charset="0"/>
                <a:ea typeface="+mn-ea"/>
                <a:cs typeface="+mn-cs"/>
              </a:rPr>
              <a:t>Старост</a:t>
            </a:r>
            <a:r>
              <a:rPr kumimoji="0" lang="hr-HR" sz="4000" b="1" i="1" u="none" strike="noStrike" kern="1200" cap="none" spc="0" normalizeH="0" baseline="0" noProof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j-lt" pitchFamily="18" charset="0"/>
                <a:ea typeface="+mn-ea"/>
                <a:cs typeface="+mn-cs"/>
              </a:rPr>
              <a:t> </a:t>
            </a:r>
            <a:endParaRPr kumimoji="0" lang="hr-HR" sz="4000" b="1" i="1" u="none" strike="noStrike" kern="1200" cap="none" spc="0" normalizeH="0" baseline="0" noProof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None/>
              <a:defRPr/>
            </a:pPr>
            <a:endParaRPr kumimoji="0" lang="ru-RU" sz="3600" b="1" i="1" u="none" strike="noStrike" kern="1200" cap="none" spc="0" normalizeH="0" baseline="0" noProof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Georgia" pitchFamily="16" charset="0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"/>
              <a:defRPr/>
            </a:pP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По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класификацији </a:t>
            </a: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Уједињених нација, 65 година је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добна граница </a:t>
            </a: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којом се људи сматрају старим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људима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"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Старост </a:t>
            </a: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(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СЗО) </a:t>
            </a: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делимо на: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None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		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ранију (65-74 године)</a:t>
            </a: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None/>
              <a:defRPr/>
            </a:pP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		средњу (75- </a:t>
            </a: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84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године) </a:t>
            </a: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None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		дубоку </a:t>
            </a: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старост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(од </a:t>
            </a: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85 и више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anose="020F0502020204030204" pitchFamily="34" charset="0"/>
              </a:rPr>
              <a:t>година)</a:t>
            </a:r>
            <a:endParaRPr kumimoji="0" lang="hr-HR" sz="2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/>
          <p:nvPr/>
        </p:nvSpPr>
        <p:spPr>
          <a:xfrm>
            <a:off x="533400" y="990600"/>
            <a:ext cx="3505200" cy="5302250"/>
          </a:xfrm>
          <a:prstGeom prst="rect">
            <a:avLst/>
          </a:prstGeom>
          <a:noFill/>
          <a:ln>
            <a:noFill/>
            <a:round/>
          </a:ln>
        </p:spPr>
        <p:txBody>
          <a:bodyPr lIns="90000" tIns="46800" rIns="90000" bIns="46800"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0" lang="en-US" altLang="en-US" sz="2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2400" b="0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C0C58"/>
              </a:buClr>
              <a:buSzPct val="85000"/>
              <a:buFont typeface="Wingdings 2" pitchFamily="18" charset="2"/>
              <a:buChar char=""/>
              <a:defRPr kumimoji="0" lang="en-US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0" fontAlgn="base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9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0" fontAlgn="base" hangingPunct="0">
              <a:lnSpc>
                <a:spcPct val="100000"/>
              </a:lnSpc>
              <a:spcBef>
                <a:spcPts val="338"/>
              </a:spcBef>
              <a:spcAft>
                <a:spcPct val="0"/>
              </a:spcAft>
              <a:buClr>
                <a:srgbClr val="CE116B"/>
              </a:buClr>
              <a:buSzPct val="85000"/>
              <a:buFont typeface="Wingdings 2" pitchFamily="18" charset="2"/>
              <a:buChar char="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lang="en-US" altLang="en-US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9725" lvl="0" indent="-339725" eaLnBrk="1" hangingPunct="1">
              <a:spcBef>
                <a:spcPts val="700"/>
              </a:spcBef>
              <a:buClrTx/>
              <a:buSzTx/>
              <a:buFont typeface="Arial" pitchFamily="34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Latn-CS" altLang="en-US" sz="2400">
              <a:solidFill>
                <a:srgbClr val="FFFFFF"/>
              </a:solidFill>
              <a:latin typeface="Calibri" pitchFamily="34" charset="0"/>
              <a:ea typeface="Arial" pitchFamily="34" charset="0"/>
            </a:endParaRPr>
          </a:p>
          <a:p>
            <a:pPr marL="339725" lvl="0" indent="-339725" eaLnBrk="1" hangingPunct="1">
              <a:spcBef>
                <a:spcPts val="700"/>
              </a:spcBef>
              <a:buClrTx/>
              <a:buSzTx/>
              <a:buFont typeface="Arial" pitchFamily="34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Latn-CS" altLang="en-US" sz="2400">
              <a:solidFill>
                <a:srgbClr val="FFFFFF"/>
              </a:solidFill>
              <a:latin typeface="Calibri" pitchFamily="34" charset="0"/>
              <a:ea typeface="Arial" pitchFamily="34" charset="0"/>
            </a:endParaRPr>
          </a:p>
          <a:p>
            <a:pPr marL="339725" lvl="0" indent="-339725" eaLnBrk="1" hangingPunct="1">
              <a:spcBef>
                <a:spcPts val="700"/>
              </a:spcBef>
              <a:buClrTx/>
              <a:buSzTx/>
              <a:buFont typeface="Arial" pitchFamily="34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sr-Latn-CS" altLang="en-US" sz="2400">
                <a:solidFill>
                  <a:srgbClr val="FFFFFF"/>
                </a:solidFill>
                <a:latin typeface="Calibri" pitchFamily="34" charset="0"/>
                <a:ea typeface="Arial" pitchFamily="34" charset="0"/>
              </a:rPr>
              <a:t>O</a:t>
            </a:r>
            <a:r>
              <a:rPr lang="sr-Cyrl-RS" altLang="en-US" sz="2400">
                <a:solidFill>
                  <a:srgbClr val="FFFFFF"/>
                </a:solidFill>
                <a:latin typeface="Calibri" pitchFamily="34" charset="0"/>
                <a:ea typeface="Arial" pitchFamily="34" charset="0"/>
              </a:rPr>
              <a:t>ва дефиниција је најпогодина за институције и организације које обезбеђују привилегије старим лицима (нпр. бесплатни лекови или карте за превоз)</a:t>
            </a:r>
            <a:endParaRPr lang="sr-Latn-CS" altLang="en-US" sz="2400">
              <a:solidFill>
                <a:srgbClr val="FFFFFF"/>
              </a:solidFill>
              <a:latin typeface="Calibri" pitchFamily="34" charset="0"/>
              <a:ea typeface="Arial" pitchFamily="34" charset="0"/>
            </a:endParaRPr>
          </a:p>
          <a:p>
            <a:pPr marL="339725" lvl="0" indent="-339725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sr-Latn-CS" altLang="en-US" sz="2800">
              <a:solidFill>
                <a:srgbClr val="000000"/>
              </a:solidFill>
              <a:latin typeface="Arial" pitchFamily="34" charset="0"/>
              <a:ea typeface="Arial" pitchFamily="34" charset="0"/>
            </a:endParaRPr>
          </a:p>
        </p:txBody>
      </p:sp>
      <p:pic>
        <p:nvPicPr>
          <p:cNvPr id="16387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2743200"/>
            <a:ext cx="1524000" cy="1235075"/>
          </a:xfrm>
          <a:prstGeom prst="rect">
            <a:avLst/>
          </a:prstGeom>
          <a:noFill/>
          <a:ln>
            <a:noFill/>
            <a:round/>
          </a:ln>
        </p:spPr>
      </p:pic>
      <p:pic>
        <p:nvPicPr>
          <p:cNvPr id="16388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838200"/>
            <a:ext cx="1173163" cy="1371600"/>
          </a:xfrm>
          <a:prstGeom prst="rect">
            <a:avLst/>
          </a:prstGeom>
          <a:noFill/>
          <a:ln>
            <a:noFill/>
            <a:round/>
          </a:ln>
        </p:spPr>
      </p:pic>
      <p:pic>
        <p:nvPicPr>
          <p:cNvPr id="16389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4343400"/>
            <a:ext cx="1676400" cy="1600200"/>
          </a:xfrm>
          <a:prstGeom prst="rect">
            <a:avLst/>
          </a:prstGeom>
          <a:noFill/>
          <a:ln>
            <a:noFill/>
            <a:rou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2.0"/>
  <p:tag name="AS_VERSION" val="20.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25">
      <a:dk1>
        <a:srgbClr val="750A3D"/>
      </a:dk1>
      <a:lt1>
        <a:srgbClr val="AF0F5B"/>
      </a:lt1>
      <a:dk2>
        <a:srgbClr val="381750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EA157A"/>
      </a:accent6>
      <a:hlink>
        <a:srgbClr val="EB8803"/>
      </a:hlink>
      <a:folHlink>
        <a:srgbClr val="5F7791"/>
      </a:folHlink>
    </a:clrScheme>
    <a:fontScheme name="Paper">
      <a:majorFont>
        <a:latin typeface="Constantia"/>
        <a:ea typeface="Arial"/>
        <a:cs typeface="Arial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Arial"/>
        <a:cs typeface="Arial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7691</TotalTime>
  <Words>3886</Words>
  <Application>Microsoft Office PowerPoint</Application>
  <PresentationFormat>On-screen Show (4:3)</PresentationFormat>
  <Paragraphs>528</Paragraphs>
  <Slides>68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9" baseType="lpstr">
      <vt:lpstr>Arial</vt:lpstr>
      <vt:lpstr>Arial,BoldItalic</vt:lpstr>
      <vt:lpstr>Arial,Italic</vt:lpstr>
      <vt:lpstr>Calibri</vt:lpstr>
      <vt:lpstr>Constantia</vt:lpstr>
      <vt:lpstr>Georgia</vt:lpstr>
      <vt:lpstr>Georgia-Bold</vt:lpstr>
      <vt:lpstr>Verdana</vt:lpstr>
      <vt:lpstr>Wingdings</vt:lpstr>
      <vt:lpstr>Wingdings 2</vt:lpstr>
      <vt:lpstr>Paper</vt:lpstr>
      <vt:lpstr> Здравствена нега старих лица, физиолошке, функционалне и психосоцијалне промене у старости Најчешћи зравствени проблеми старих  Однос према старима и друштвена брига</vt:lpstr>
      <vt:lpstr>Старење</vt:lpstr>
      <vt:lpstr>Старење</vt:lpstr>
      <vt:lpstr>PowerPoint Presentation</vt:lpstr>
      <vt:lpstr>Биологија старења </vt:lpstr>
      <vt:lpstr>Старење и старост</vt:lpstr>
      <vt:lpstr>   Дефинисање старости </vt:lpstr>
      <vt:lpstr> </vt:lpstr>
      <vt:lpstr>PowerPoint Presentation</vt:lpstr>
      <vt:lpstr>Научно-академско дефинисање старости </vt:lpstr>
      <vt:lpstr>Дефинисање старости преко социјалних параметара   </vt:lpstr>
      <vt:lpstr>Геронтологија</vt:lpstr>
      <vt:lpstr>PowerPoint Presentation</vt:lpstr>
      <vt:lpstr>PowerPoint Presentation</vt:lpstr>
      <vt:lpstr>Карактеристике старости и старења</vt:lpstr>
      <vt:lpstr>PowerPoint Presentation</vt:lpstr>
      <vt:lpstr>Вид, слух, мирис, укус </vt:lpstr>
      <vt:lpstr>Мишићи</vt:lpstr>
      <vt:lpstr>Кости</vt:lpstr>
      <vt:lpstr>Дисање</vt:lpstr>
      <vt:lpstr>Кардиоваскуларни систем</vt:lpstr>
      <vt:lpstr>Јетра</vt:lpstr>
      <vt:lpstr>Бубрези</vt:lpstr>
      <vt:lpstr>I. Промене на телесном плану</vt:lpstr>
      <vt:lpstr>Како можемо помоћи:</vt:lpstr>
      <vt:lpstr>II. Промене на психичком плану</vt:lpstr>
      <vt:lpstr>Како можемо помоћи:</vt:lpstr>
      <vt:lpstr>III. Промене на социјалном плану</vt:lpstr>
      <vt:lpstr>Како можемо помоћи:</vt:lpstr>
      <vt:lpstr>PowerPoint Presentation</vt:lpstr>
      <vt:lpstr>Негативно здравствено понашање старијих људи</vt:lpstr>
      <vt:lpstr>Исхрана у старости </vt:lpstr>
      <vt:lpstr>PowerPoint Presentation</vt:lpstr>
      <vt:lpstr>PowerPoint Presentation</vt:lpstr>
      <vt:lpstr>ХРАЊЕЊЕ НЕПОКРЕТНЕ ОСОБЕ</vt:lpstr>
      <vt:lpstr>Употреба лекова </vt:lpstr>
      <vt:lpstr>Здравствени проблеми старих особа</vt:lpstr>
      <vt:lpstr>Атеросклероза </vt:lpstr>
      <vt:lpstr>Симптоми и знаци атеросклерозе</vt:lpstr>
      <vt:lpstr>Артеријска хипертензија</vt:lpstr>
      <vt:lpstr>Артеријска хипертензија</vt:lpstr>
      <vt:lpstr>Коронарна болест </vt:lpstr>
      <vt:lpstr>Срчана инсуфицијенција</vt:lpstr>
      <vt:lpstr>Шећерна болест</vt:lpstr>
      <vt:lpstr>Шећерна болест</vt:lpstr>
      <vt:lpstr>Остеопороза</vt:lpstr>
      <vt:lpstr>Остеопороза</vt:lpstr>
      <vt:lpstr>PowerPoint Presentation</vt:lpstr>
      <vt:lpstr>Инконтиненција </vt:lpstr>
      <vt:lpstr>Преломи костију </vt:lpstr>
      <vt:lpstr>    Мере позитивног здравственог понашања!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Функционално способан старији човек је најкориснији члан заједнице у којој живи и ствара!</vt:lpstr>
      <vt:lpstr>Здравствена заштита старијих особа</vt:lpstr>
      <vt:lpstr>Здравствена заштита старијих особа</vt:lpstr>
      <vt:lpstr>PowerPoint Presentation</vt:lpstr>
      <vt:lpstr>Услуге социјалне помоћи</vt:lpstr>
      <vt:lpstr>Ко све може да помаже старима:</vt:lpstr>
      <vt:lpstr>PowerPoint Presentation</vt:lpstr>
      <vt:lpstr>PowerPoint Presentation</vt:lpstr>
      <vt:lpstr>Потребе старијих за примарном здравственом заштитом</vt:lpstr>
      <vt:lpstr>Превенција</vt:lpstr>
      <vt:lpstr>Превенција</vt:lpstr>
      <vt:lpstr>Превенција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Vojislav</dc:creator>
  <cp:lastModifiedBy>Vojislav</cp:lastModifiedBy>
  <cp:revision>519</cp:revision>
  <dcterms:created xsi:type="dcterms:W3CDTF">2006-08-16T00:00:00Z</dcterms:created>
  <dcterms:modified xsi:type="dcterms:W3CDTF">2021-01-25T21:23:43Z</dcterms:modified>
</cp:coreProperties>
</file>